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Lst>
  <p:sldSz cx="9144000" cy="6858000" type="screen4x3"/>
  <p:notesSz cx="6858000" cy="9144000"/>
  <p:embeddedFontLst>
    <p:embeddedFont>
      <p:font typeface="Candara" panose="020E0502030303020204" pitchFamily="34" charset="0"/>
      <p:regular r:id="rId56"/>
      <p:bold r:id="rId57"/>
      <p:italic r:id="rId58"/>
      <p:boldItalic r:id="rId59"/>
    </p:embeddedFont>
    <p:embeddedFont>
      <p:font typeface="Impact" panose="020B0806030902050204" pitchFamily="34" charset="0"/>
      <p:regular r:id="rId60"/>
    </p:embeddedFont>
    <p:embeddedFont>
      <p:font typeface="Roboto" panose="02000000000000000000" pitchFamily="2" charset="0"/>
      <p:regular r:id="rId61"/>
      <p:bold r:id="rId62"/>
      <p:italic r:id="rId63"/>
      <p:boldItalic r:id="rId64"/>
    </p:embeddedFont>
    <p:embeddedFont>
      <p:font typeface="Roboto Slab" pitchFamily="2" charset="0"/>
      <p:regular r:id="rId65"/>
      <p:bold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9" roundtripDataSignature="AMtx7mgSuo5h5uPSk/8WEMfTGjdKc2YCG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068" autoAdjust="0"/>
    <p:restoredTop sz="94660"/>
  </p:normalViewPr>
  <p:slideViewPr>
    <p:cSldViewPr snapToGrid="0">
      <p:cViewPr varScale="1">
        <p:scale>
          <a:sx n="98" d="100"/>
          <a:sy n="98" d="100"/>
        </p:scale>
        <p:origin x="258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8.fntdata"/><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66" Type="http://schemas.openxmlformats.org/officeDocument/2006/relationships/font" Target="fonts/font11.fntdata"/><Relationship Id="rId5" Type="http://schemas.openxmlformats.org/officeDocument/2006/relationships/slide" Target="slides/slide4.xml"/><Relationship Id="rId61" Type="http://schemas.openxmlformats.org/officeDocument/2006/relationships/font" Target="fonts/font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64" Type="http://schemas.openxmlformats.org/officeDocument/2006/relationships/font" Target="fonts/font9.fntdata"/><Relationship Id="rId69" Type="http://customschemas.google.com/relationships/presentationmetadata" Target="meta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7.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5.fntdata"/><Relationship Id="rId65" Type="http://schemas.openxmlformats.org/officeDocument/2006/relationships/font" Target="fonts/font10.fntdata"/><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28ed8e28d4c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28ed8e28d4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8ed8e28d4c_0_12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8ed8e28d4c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c0353c024b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2c0353c024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c0353c024b_0_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2c0353c024b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c0353c024b_0_1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2c0353c024b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c0353c024b_0_2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2c0353c024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c0353c024b_0_3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2c0353c024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c0353c024b_0_3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2c0353c024b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c0353c024b_0_10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2c0353c024b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c0353c024b_0_1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2c0353c024b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c0353c024b_0_1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2c0353c024b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8ed8e28d4c_0_13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8ed8e28d4c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c0353c024b_0_12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2c0353c024b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2c0353c024b_0_12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2c0353c024b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2c0353c024b_0_13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2c0353c024b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c0353c024b_0_13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2c0353c024b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c0353c024b_0_14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2c0353c024b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c0353c024b_0_14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2c0353c024b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c0353c024b_0_15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2c0353c024b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2c0353c024b_0_15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2c0353c024b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2c0353c024b_0_16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2c0353c024b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c0353c024b_0_17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2c0353c024b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8ed8e28d4c_0_43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8ed8e28d4c_0_4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2c0353c024b_0_17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2c0353c024b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2c0353c024b_0_18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2c0353c024b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2c0353c024b_0_19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2c0353c024b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2c0353c024b_0_19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2c0353c024b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2c0353c024b_0_20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2c0353c024b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2c0353c024b_0_20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2c0353c024b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2c0353c024b_0_21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2c0353c024b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2c0353c024b_0_21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2c0353c024b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2c0353c024b_0_22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2c0353c024b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2c0353c024b_0_23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2c0353c024b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8ed8e28d4c_0_44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8ed8e28d4c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2c0353c024b_0_23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2c0353c024b_0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2c0353c024b_0_24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2c0353c024b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2c0353c024b_0_25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2c0353c024b_0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2c0353c024b_0_24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2c0353c024b_0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8ed8e28d4c_0_44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8ed8e28d4c_0_4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8ed8e28d4c_0_45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8ed8e28d4c_0_4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8ed8e28d4c_0_46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8ed8e28d4c_0_4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g2c0353c024b_0_47"/>
          <p:cNvSpPr/>
          <p:nvPr/>
        </p:nvSpPr>
        <p:spPr>
          <a:xfrm>
            <a:off x="1524800" y="896808"/>
            <a:ext cx="1081625" cy="1499896"/>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g2c0353c024b_0_47"/>
          <p:cNvSpPr/>
          <p:nvPr/>
        </p:nvSpPr>
        <p:spPr>
          <a:xfrm rot="10800000">
            <a:off x="6537563" y="4457271"/>
            <a:ext cx="1081625" cy="1499896"/>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g2c0353c024b_0_47"/>
          <p:cNvCxnSpPr/>
          <p:nvPr/>
        </p:nvCxnSpPr>
        <p:spPr>
          <a:xfrm>
            <a:off x="4359602" y="3756618"/>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g2c0353c024b_0_47"/>
          <p:cNvSpPr txBox="1">
            <a:spLocks noGrp="1"/>
          </p:cNvSpPr>
          <p:nvPr>
            <p:ph type="ctrTitle"/>
          </p:nvPr>
        </p:nvSpPr>
        <p:spPr>
          <a:xfrm>
            <a:off x="1680302" y="1585234"/>
            <a:ext cx="5783400" cy="1943100"/>
          </a:xfrm>
          <a:prstGeom prst="rect">
            <a:avLst/>
          </a:prstGeom>
        </p:spPr>
        <p:txBody>
          <a:bodyPr spcFirstLastPara="1" wrap="square" lIns="91425" tIns="91425" rIns="91425" bIns="91425" anchor="b" anchorCtr="0">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g2c0353c024b_0_47"/>
          <p:cNvSpPr txBox="1">
            <a:spLocks noGrp="1"/>
          </p:cNvSpPr>
          <p:nvPr>
            <p:ph type="subTitle" idx="1"/>
          </p:nvPr>
        </p:nvSpPr>
        <p:spPr>
          <a:xfrm>
            <a:off x="1680302" y="4065933"/>
            <a:ext cx="5783400" cy="12120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g2c0353c024b_0_4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g2c0353c024b_0_90"/>
          <p:cNvSpPr/>
          <p:nvPr/>
        </p:nvSpPr>
        <p:spPr>
          <a:xfrm>
            <a:off x="150" y="6769100"/>
            <a:ext cx="9143700" cy="888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g2c0353c024b_0_90"/>
          <p:cNvSpPr txBox="1">
            <a:spLocks noGrp="1"/>
          </p:cNvSpPr>
          <p:nvPr>
            <p:ph type="title" hasCustomPrompt="1"/>
          </p:nvPr>
        </p:nvSpPr>
        <p:spPr>
          <a:xfrm>
            <a:off x="387900" y="1536600"/>
            <a:ext cx="8368200" cy="20511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g2c0353c024b_0_90"/>
          <p:cNvSpPr txBox="1">
            <a:spLocks noGrp="1"/>
          </p:cNvSpPr>
          <p:nvPr>
            <p:ph type="body" idx="1"/>
          </p:nvPr>
        </p:nvSpPr>
        <p:spPr>
          <a:xfrm>
            <a:off x="387900" y="3892600"/>
            <a:ext cx="8368200" cy="1428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6" name="Google Shape;56;g2c0353c024b_0_9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g2c0353c024b_0_9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9"/>
        <p:cNvGrpSpPr/>
        <p:nvPr/>
      </p:nvGrpSpPr>
      <p:grpSpPr>
        <a:xfrm>
          <a:off x="0" y="0"/>
          <a:ext cx="0" cy="0"/>
          <a:chOff x="0" y="0"/>
          <a:chExt cx="0" cy="0"/>
        </a:xfrm>
      </p:grpSpPr>
      <p:sp>
        <p:nvSpPr>
          <p:cNvPr id="60" name="Google Shape;60;g2c0353c024b_0_97"/>
          <p:cNvSpPr/>
          <p:nvPr/>
        </p:nvSpPr>
        <p:spPr>
          <a:xfrm>
            <a:off x="5489634" y="0"/>
            <a:ext cx="3393769" cy="6857996"/>
          </a:xfrm>
          <a:custGeom>
            <a:avLst/>
            <a:gdLst/>
            <a:ahLst/>
            <a:cxnLst/>
            <a:rect l="l" t="t" r="r" b="b"/>
            <a:pathLst>
              <a:path w="2409" h="4865" extrusionOk="0">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lt1">
              <a:alpha val="2471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61" name="Google Shape;61;g2c0353c024b_0_97"/>
          <p:cNvSpPr txBox="1">
            <a:spLocks noGrp="1"/>
          </p:cNvSpPr>
          <p:nvPr>
            <p:ph type="dt" idx="10"/>
          </p:nvPr>
        </p:nvSpPr>
        <p:spPr>
          <a:xfrm>
            <a:off x="276225" y="6429375"/>
            <a:ext cx="2133600" cy="2922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2" name="Google Shape;62;g2c0353c024b_0_97"/>
          <p:cNvSpPr txBox="1">
            <a:spLocks noGrp="1"/>
          </p:cNvSpPr>
          <p:nvPr>
            <p:ph type="ftr" idx="11"/>
          </p:nvPr>
        </p:nvSpPr>
        <p:spPr>
          <a:xfrm>
            <a:off x="3743324" y="6429375"/>
            <a:ext cx="4086300" cy="2922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3" name="Google Shape;63;g2c0353c024b_0_97"/>
          <p:cNvSpPr txBox="1">
            <a:spLocks noGrp="1"/>
          </p:cNvSpPr>
          <p:nvPr>
            <p:ph type="sldNum" idx="12"/>
          </p:nvPr>
        </p:nvSpPr>
        <p:spPr>
          <a:xfrm>
            <a:off x="7991475" y="6429375"/>
            <a:ext cx="876300" cy="2922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4" name="Google Shape;64;g2c0353c024b_0_97"/>
          <p:cNvSpPr txBox="1">
            <a:spLocks noGrp="1"/>
          </p:cNvSpPr>
          <p:nvPr>
            <p:ph type="title"/>
          </p:nvPr>
        </p:nvSpPr>
        <p:spPr>
          <a:xfrm>
            <a:off x="276225" y="228600"/>
            <a:ext cx="8591400" cy="1066800"/>
          </a:xfrm>
          <a:prstGeom prst="rect">
            <a:avLst/>
          </a:prstGeom>
          <a:noFill/>
          <a:ln>
            <a:noFill/>
          </a:ln>
        </p:spPr>
        <p:txBody>
          <a:bodyPr spcFirstLastPara="1" wrap="square" lIns="91425" tIns="45700" rIns="91425" bIns="45700" anchor="b" anchorCtr="0">
            <a:normAutofit/>
          </a:bodyPr>
          <a:lstStyle>
            <a:lvl1pPr lvl="0" algn="l" rtl="0">
              <a:spcBef>
                <a:spcPts val="400"/>
              </a:spcBef>
              <a:spcAft>
                <a:spcPts val="0"/>
              </a:spcAft>
              <a:buClr>
                <a:schemeClr val="dk2"/>
              </a:buClr>
              <a:buSzPts val="1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5" name="Google Shape;65;g2c0353c024b_0_97"/>
          <p:cNvSpPr txBox="1">
            <a:spLocks noGrp="1"/>
          </p:cNvSpPr>
          <p:nvPr>
            <p:ph type="body" idx="1"/>
          </p:nvPr>
        </p:nvSpPr>
        <p:spPr>
          <a:xfrm>
            <a:off x="274320" y="1298448"/>
            <a:ext cx="8595300" cy="4937700"/>
          </a:xfrm>
          <a:prstGeom prst="rect">
            <a:avLst/>
          </a:prstGeom>
          <a:noFill/>
          <a:ln>
            <a:noFill/>
          </a:ln>
        </p:spPr>
        <p:txBody>
          <a:bodyPr spcFirstLastPara="1" wrap="square" lIns="91425" tIns="45700" rIns="91425" bIns="45700" anchor="t" anchorCtr="0">
            <a:normAutofit/>
          </a:bodyPr>
          <a:lstStyle>
            <a:lvl1pPr marL="457200" lvl="0" indent="-342900" algn="l" rtl="0">
              <a:spcBef>
                <a:spcPts val="600"/>
              </a:spcBef>
              <a:spcAft>
                <a:spcPts val="0"/>
              </a:spcAft>
              <a:buSzPts val="1800"/>
              <a:buChar char="●"/>
              <a:defRPr/>
            </a:lvl1pPr>
            <a:lvl2pPr marL="914400" lvl="1" indent="-342900" algn="l" rtl="0">
              <a:spcBef>
                <a:spcPts val="600"/>
              </a:spcBef>
              <a:spcAft>
                <a:spcPts val="0"/>
              </a:spcAft>
              <a:buSzPts val="1800"/>
              <a:buChar char="○"/>
              <a:defRPr/>
            </a:lvl2pPr>
            <a:lvl3pPr marL="1371600" lvl="2" indent="-342900" algn="l" rtl="0">
              <a:spcBef>
                <a:spcPts val="1200"/>
              </a:spcBef>
              <a:spcAft>
                <a:spcPts val="0"/>
              </a:spcAft>
              <a:buSzPts val="1800"/>
              <a:buChar char="■"/>
              <a:defRPr/>
            </a:lvl3pPr>
            <a:lvl4pPr marL="1828800" lvl="3" indent="-342900" algn="l" rtl="0">
              <a:spcBef>
                <a:spcPts val="1200"/>
              </a:spcBef>
              <a:spcAft>
                <a:spcPts val="0"/>
              </a:spcAft>
              <a:buSzPts val="1800"/>
              <a:buChar char="●"/>
              <a:defRPr/>
            </a:lvl4pPr>
            <a:lvl5pPr marL="2286000" lvl="4" indent="-342900" algn="l" rtl="0">
              <a:spcBef>
                <a:spcPts val="1200"/>
              </a:spcBef>
              <a:spcAft>
                <a:spcPts val="0"/>
              </a:spcAft>
              <a:buSzPts val="1800"/>
              <a:buChar char="○"/>
              <a:defRPr/>
            </a:lvl5pPr>
            <a:lvl6pPr marL="2743200" lvl="5" indent="-342900" algn="l" rtl="0">
              <a:spcBef>
                <a:spcPts val="1200"/>
              </a:spcBef>
              <a:spcAft>
                <a:spcPts val="0"/>
              </a:spcAft>
              <a:buSzPts val="1800"/>
              <a:buChar char="■"/>
              <a:defRPr/>
            </a:lvl6pPr>
            <a:lvl7pPr marL="3200400" lvl="6" indent="-342900" algn="l" rtl="0">
              <a:spcBef>
                <a:spcPts val="1200"/>
              </a:spcBef>
              <a:spcAft>
                <a:spcPts val="0"/>
              </a:spcAft>
              <a:buSzPts val="1800"/>
              <a:buChar char="●"/>
              <a:defRPr/>
            </a:lvl7pPr>
            <a:lvl8pPr marL="3657600" lvl="7" indent="-342900" algn="l" rtl="0">
              <a:spcBef>
                <a:spcPts val="1200"/>
              </a:spcBef>
              <a:spcAft>
                <a:spcPts val="0"/>
              </a:spcAft>
              <a:buSzPts val="1800"/>
              <a:buChar char="○"/>
              <a:defRPr/>
            </a:lvl8pPr>
            <a:lvl9pPr marL="4114800" lvl="8" indent="-342900" algn="l" rtl="0">
              <a:spcBef>
                <a:spcPts val="1200"/>
              </a:spcBef>
              <a:spcAft>
                <a:spcPts val="1200"/>
              </a:spcAft>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g2c0353c024b_0_54"/>
          <p:cNvCxnSpPr/>
          <p:nvPr/>
        </p:nvCxnSpPr>
        <p:spPr>
          <a:xfrm>
            <a:off x="4359602" y="3756618"/>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g2c0353c024b_0_54"/>
          <p:cNvSpPr txBox="1">
            <a:spLocks noGrp="1"/>
          </p:cNvSpPr>
          <p:nvPr>
            <p:ph type="title"/>
          </p:nvPr>
        </p:nvSpPr>
        <p:spPr>
          <a:xfrm>
            <a:off x="480750" y="2353267"/>
            <a:ext cx="8222100" cy="12099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g2c0353c024b_0_5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g2c0353c024b_0_58"/>
          <p:cNvCxnSpPr/>
          <p:nvPr/>
        </p:nvCxnSpPr>
        <p:spPr>
          <a:xfrm>
            <a:off x="492563" y="1680378"/>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g2c0353c024b_0_58"/>
          <p:cNvSpPr txBox="1">
            <a:spLocks noGrp="1"/>
          </p:cNvSpPr>
          <p:nvPr>
            <p:ph type="title"/>
          </p:nvPr>
        </p:nvSpPr>
        <p:spPr>
          <a:xfrm>
            <a:off x="387900" y="610700"/>
            <a:ext cx="8368200" cy="9147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g2c0353c024b_0_58"/>
          <p:cNvSpPr txBox="1">
            <a:spLocks noGrp="1"/>
          </p:cNvSpPr>
          <p:nvPr>
            <p:ph type="body" idx="1"/>
          </p:nvPr>
        </p:nvSpPr>
        <p:spPr>
          <a:xfrm>
            <a:off x="387900" y="1986432"/>
            <a:ext cx="8368200" cy="410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g2c0353c024b_0_5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g2c0353c024b_0_63"/>
          <p:cNvCxnSpPr/>
          <p:nvPr/>
        </p:nvCxnSpPr>
        <p:spPr>
          <a:xfrm>
            <a:off x="492563" y="1680378"/>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g2c0353c024b_0_63"/>
          <p:cNvSpPr txBox="1">
            <a:spLocks noGrp="1"/>
          </p:cNvSpPr>
          <p:nvPr>
            <p:ph type="title"/>
          </p:nvPr>
        </p:nvSpPr>
        <p:spPr>
          <a:xfrm>
            <a:off x="387900" y="610700"/>
            <a:ext cx="8368200" cy="9147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g2c0353c024b_0_63"/>
          <p:cNvSpPr txBox="1">
            <a:spLocks noGrp="1"/>
          </p:cNvSpPr>
          <p:nvPr>
            <p:ph type="body" idx="1"/>
          </p:nvPr>
        </p:nvSpPr>
        <p:spPr>
          <a:xfrm>
            <a:off x="387900" y="1986433"/>
            <a:ext cx="3999900" cy="410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g2c0353c024b_0_63"/>
          <p:cNvSpPr txBox="1">
            <a:spLocks noGrp="1"/>
          </p:cNvSpPr>
          <p:nvPr>
            <p:ph type="body" idx="2"/>
          </p:nvPr>
        </p:nvSpPr>
        <p:spPr>
          <a:xfrm>
            <a:off x="4756200" y="1986433"/>
            <a:ext cx="3999900" cy="410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g2c0353c024b_0_6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g2c0353c024b_0_69"/>
          <p:cNvSpPr txBox="1">
            <a:spLocks noGrp="1"/>
          </p:cNvSpPr>
          <p:nvPr>
            <p:ph type="title"/>
          </p:nvPr>
        </p:nvSpPr>
        <p:spPr>
          <a:xfrm>
            <a:off x="387900" y="610700"/>
            <a:ext cx="8368200" cy="9147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g2c0353c024b_0_6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g2c0353c024b_0_72"/>
          <p:cNvCxnSpPr/>
          <p:nvPr/>
        </p:nvCxnSpPr>
        <p:spPr>
          <a:xfrm>
            <a:off x="489218" y="1883036"/>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g2c0353c024b_0_72"/>
          <p:cNvSpPr txBox="1">
            <a:spLocks noGrp="1"/>
          </p:cNvSpPr>
          <p:nvPr>
            <p:ph type="title"/>
          </p:nvPr>
        </p:nvSpPr>
        <p:spPr>
          <a:xfrm>
            <a:off x="387900" y="740800"/>
            <a:ext cx="2808000" cy="1007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g2c0353c024b_0_72"/>
          <p:cNvSpPr txBox="1">
            <a:spLocks noGrp="1"/>
          </p:cNvSpPr>
          <p:nvPr>
            <p:ph type="body" idx="1"/>
          </p:nvPr>
        </p:nvSpPr>
        <p:spPr>
          <a:xfrm>
            <a:off x="387900" y="2125367"/>
            <a:ext cx="2808000" cy="35748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g2c0353c024b_0_7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g2c0353c024b_0_77"/>
          <p:cNvSpPr txBox="1">
            <a:spLocks noGrp="1"/>
          </p:cNvSpPr>
          <p:nvPr>
            <p:ph type="title"/>
          </p:nvPr>
        </p:nvSpPr>
        <p:spPr>
          <a:xfrm>
            <a:off x="490250" y="701800"/>
            <a:ext cx="5618700" cy="54543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g2c0353c024b_0_7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g2c0353c024b_0_80"/>
          <p:cNvSpPr/>
          <p:nvPr/>
        </p:nvSpPr>
        <p:spPr>
          <a:xfrm>
            <a:off x="4572000" y="-100"/>
            <a:ext cx="45720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g2c0353c024b_0_80"/>
          <p:cNvCxnSpPr/>
          <p:nvPr/>
        </p:nvCxnSpPr>
        <p:spPr>
          <a:xfrm>
            <a:off x="5029675" y="5994004"/>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g2c0353c024b_0_80"/>
          <p:cNvSpPr txBox="1">
            <a:spLocks noGrp="1"/>
          </p:cNvSpPr>
          <p:nvPr>
            <p:ph type="title"/>
          </p:nvPr>
        </p:nvSpPr>
        <p:spPr>
          <a:xfrm>
            <a:off x="265500" y="1612100"/>
            <a:ext cx="4045200" cy="20085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g2c0353c024b_0_80"/>
          <p:cNvSpPr txBox="1">
            <a:spLocks noGrp="1"/>
          </p:cNvSpPr>
          <p:nvPr>
            <p:ph type="subTitle" idx="1"/>
          </p:nvPr>
        </p:nvSpPr>
        <p:spPr>
          <a:xfrm>
            <a:off x="265500" y="3692001"/>
            <a:ext cx="4045200" cy="17940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g2c0353c024b_0_80"/>
          <p:cNvSpPr txBox="1">
            <a:spLocks noGrp="1"/>
          </p:cNvSpPr>
          <p:nvPr>
            <p:ph type="body" idx="2"/>
          </p:nvPr>
        </p:nvSpPr>
        <p:spPr>
          <a:xfrm>
            <a:off x="4939500" y="965600"/>
            <a:ext cx="3837000" cy="49269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8" name="Google Shape;48;g2c0353c024b_0_8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g2c0353c024b_0_87"/>
          <p:cNvSpPr txBox="1">
            <a:spLocks noGrp="1"/>
          </p:cNvSpPr>
          <p:nvPr>
            <p:ph type="body" idx="1"/>
          </p:nvPr>
        </p:nvSpPr>
        <p:spPr>
          <a:xfrm>
            <a:off x="319500" y="5644967"/>
            <a:ext cx="5998800" cy="7983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g2c0353c024b_0_8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g2c0353c024b_0_43"/>
          <p:cNvSpPr txBox="1">
            <a:spLocks noGrp="1"/>
          </p:cNvSpPr>
          <p:nvPr>
            <p:ph type="title"/>
          </p:nvPr>
        </p:nvSpPr>
        <p:spPr>
          <a:xfrm>
            <a:off x="387900" y="610700"/>
            <a:ext cx="8368200" cy="9147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g2c0353c024b_0_43"/>
          <p:cNvSpPr txBox="1">
            <a:spLocks noGrp="1"/>
          </p:cNvSpPr>
          <p:nvPr>
            <p:ph type="body" idx="1"/>
          </p:nvPr>
        </p:nvSpPr>
        <p:spPr>
          <a:xfrm>
            <a:off x="387900" y="1986432"/>
            <a:ext cx="8368200" cy="410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g2c0353c024b_0_43"/>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800">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OwW8x_0YGLI"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docs.google.com/forms/d/e/1FAIpQLSeq2BOivBtISlhb1qqE6xX1m-37UfikQbl8gGlCSRQAfcQd-w/viewform"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
        <p:cNvGrpSpPr/>
        <p:nvPr/>
      </p:nvGrpSpPr>
      <p:grpSpPr>
        <a:xfrm>
          <a:off x="0" y="0"/>
          <a:ext cx="0" cy="0"/>
          <a:chOff x="0" y="0"/>
          <a:chExt cx="0" cy="0"/>
        </a:xfrm>
      </p:grpSpPr>
      <p:sp>
        <p:nvSpPr>
          <p:cNvPr id="70" name="Google Shape;70;g28ed8e28d4c_0_0"/>
          <p:cNvSpPr txBox="1">
            <a:spLocks noGrp="1"/>
          </p:cNvSpPr>
          <p:nvPr>
            <p:ph type="body" idx="1"/>
          </p:nvPr>
        </p:nvSpPr>
        <p:spPr>
          <a:xfrm>
            <a:off x="387900" y="3930800"/>
            <a:ext cx="8368200" cy="2785200"/>
          </a:xfrm>
          <a:prstGeom prst="rect">
            <a:avLst/>
          </a:prstGeom>
        </p:spPr>
        <p:txBody>
          <a:bodyPr spcFirstLastPara="1" wrap="square" lIns="91425" tIns="91425" rIns="91425" bIns="91425" anchor="t" anchorCtr="0">
            <a:noAutofit/>
          </a:bodyPr>
          <a:lstStyle/>
          <a:p>
            <a:pPr marL="2743200" lvl="0" indent="457200" algn="l" rtl="0">
              <a:lnSpc>
                <a:spcPct val="150000"/>
              </a:lnSpc>
              <a:spcBef>
                <a:spcPts val="0"/>
              </a:spcBef>
              <a:spcAft>
                <a:spcPts val="0"/>
              </a:spcAft>
              <a:buSzPts val="358"/>
              <a:buNone/>
            </a:pPr>
            <a:r>
              <a:rPr lang="en-US" sz="1667">
                <a:solidFill>
                  <a:schemeClr val="accent5"/>
                </a:solidFill>
                <a:highlight>
                  <a:srgbClr val="FFF2CC"/>
                </a:highlight>
                <a:latin typeface="Roboto Slab"/>
                <a:ea typeface="Roboto Slab"/>
                <a:cs typeface="Roboto Slab"/>
                <a:sym typeface="Roboto Slab"/>
              </a:rPr>
              <a:t> </a:t>
            </a:r>
            <a:r>
              <a:rPr lang="en-US" sz="2931">
                <a:solidFill>
                  <a:schemeClr val="accent5"/>
                </a:solidFill>
                <a:highlight>
                  <a:srgbClr val="FFF2CC"/>
                </a:highlight>
                <a:latin typeface="Roboto Slab"/>
                <a:ea typeface="Roboto Slab"/>
                <a:cs typeface="Roboto Slab"/>
                <a:sym typeface="Roboto Slab"/>
              </a:rPr>
              <a:t> </a:t>
            </a:r>
            <a:r>
              <a:rPr lang="en-US" sz="2931">
                <a:solidFill>
                  <a:srgbClr val="A6980E"/>
                </a:solidFill>
                <a:highlight>
                  <a:srgbClr val="FFF2CC"/>
                </a:highlight>
                <a:latin typeface="Roboto Slab"/>
                <a:ea typeface="Roboto Slab"/>
                <a:cs typeface="Roboto Slab"/>
                <a:sym typeface="Roboto Slab"/>
              </a:rPr>
              <a:t> Module 1:</a:t>
            </a:r>
            <a:endParaRPr sz="2931">
              <a:solidFill>
                <a:srgbClr val="A6980E"/>
              </a:solidFill>
              <a:highlight>
                <a:srgbClr val="FFF2CC"/>
              </a:highlight>
              <a:latin typeface="Roboto Slab"/>
              <a:ea typeface="Roboto Slab"/>
              <a:cs typeface="Roboto Slab"/>
              <a:sym typeface="Roboto Slab"/>
            </a:endParaRPr>
          </a:p>
          <a:p>
            <a:pPr marL="0" lvl="0" indent="0" algn="ctr" rtl="0">
              <a:lnSpc>
                <a:spcPct val="150000"/>
              </a:lnSpc>
              <a:spcBef>
                <a:spcPts val="0"/>
              </a:spcBef>
              <a:spcAft>
                <a:spcPts val="0"/>
              </a:spcAft>
              <a:buSzPts val="358"/>
              <a:buNone/>
            </a:pPr>
            <a:r>
              <a:rPr lang="en-US" sz="2931">
                <a:solidFill>
                  <a:srgbClr val="A6980E"/>
                </a:solidFill>
                <a:highlight>
                  <a:srgbClr val="FFF2CC"/>
                </a:highlight>
                <a:latin typeface="Roboto Slab"/>
                <a:ea typeface="Roboto Slab"/>
                <a:cs typeface="Roboto Slab"/>
                <a:sym typeface="Roboto Slab"/>
              </a:rPr>
              <a:t> Introduction to Hospice Palliative Care And The Role Of  The  Volunteer  </a:t>
            </a:r>
            <a:r>
              <a:rPr lang="en-US" sz="2931">
                <a:solidFill>
                  <a:srgbClr val="FFFF00"/>
                </a:solidFill>
                <a:highlight>
                  <a:srgbClr val="FFF2CC"/>
                </a:highlight>
                <a:latin typeface="Roboto Slab"/>
                <a:ea typeface="Roboto Slab"/>
                <a:cs typeface="Roboto Slab"/>
                <a:sym typeface="Roboto Slab"/>
              </a:rPr>
              <a:t>  </a:t>
            </a:r>
            <a:r>
              <a:rPr lang="en-US" sz="2931">
                <a:solidFill>
                  <a:srgbClr val="FFFF00"/>
                </a:solidFill>
                <a:highlight>
                  <a:srgbClr val="FFF2CC"/>
                </a:highlight>
                <a:latin typeface="Impact"/>
                <a:ea typeface="Impact"/>
                <a:cs typeface="Impact"/>
                <a:sym typeface="Impact"/>
              </a:rPr>
              <a:t> </a:t>
            </a:r>
            <a:r>
              <a:rPr lang="en-US" sz="2931">
                <a:solidFill>
                  <a:srgbClr val="FFFF00"/>
                </a:solidFill>
                <a:highlight>
                  <a:srgbClr val="000000"/>
                </a:highlight>
                <a:latin typeface="Impact"/>
                <a:ea typeface="Impact"/>
                <a:cs typeface="Impact"/>
                <a:sym typeface="Impact"/>
              </a:rPr>
              <a:t>   </a:t>
            </a:r>
            <a:endParaRPr sz="2931">
              <a:solidFill>
                <a:srgbClr val="FFFF00"/>
              </a:solidFill>
              <a:highlight>
                <a:srgbClr val="000000"/>
              </a:highlight>
              <a:latin typeface="Impact"/>
              <a:ea typeface="Impact"/>
              <a:cs typeface="Impact"/>
              <a:sym typeface="Impact"/>
            </a:endParaRPr>
          </a:p>
          <a:p>
            <a:pPr marL="0" lvl="0" indent="0" algn="ctr" rtl="0">
              <a:spcBef>
                <a:spcPts val="0"/>
              </a:spcBef>
              <a:spcAft>
                <a:spcPts val="1200"/>
              </a:spcAft>
              <a:buSzPts val="358"/>
              <a:buNone/>
            </a:pPr>
            <a:endParaRPr sz="2931">
              <a:solidFill>
                <a:schemeClr val="accent5"/>
              </a:solidFill>
              <a:highlight>
                <a:srgbClr val="FFF2CC"/>
              </a:highlight>
              <a:latin typeface="Roboto Slab"/>
              <a:ea typeface="Roboto Slab"/>
              <a:cs typeface="Roboto Slab"/>
              <a:sym typeface="Roboto Slab"/>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
          <p:cNvSpPr txBox="1">
            <a:spLocks noGrp="1"/>
          </p:cNvSpPr>
          <p:nvPr>
            <p:ph type="title"/>
          </p:nvPr>
        </p:nvSpPr>
        <p:spPr>
          <a:xfrm>
            <a:off x="276224" y="619466"/>
            <a:ext cx="4865581" cy="675935"/>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2"/>
              </a:buClr>
              <a:buSzPts val="3600"/>
              <a:buFont typeface="Candara"/>
              <a:buNone/>
            </a:pPr>
            <a:r>
              <a:rPr lang="en-US"/>
              <a:t>Effective Communication</a:t>
            </a:r>
            <a:endParaRPr/>
          </a:p>
        </p:txBody>
      </p:sp>
      <p:sp>
        <p:nvSpPr>
          <p:cNvPr id="130" name="Google Shape;130;p2"/>
          <p:cNvSpPr txBox="1">
            <a:spLocks noGrp="1"/>
          </p:cNvSpPr>
          <p:nvPr>
            <p:ph type="body" idx="1"/>
          </p:nvPr>
        </p:nvSpPr>
        <p:spPr>
          <a:xfrm>
            <a:off x="274320" y="1603248"/>
            <a:ext cx="8595360" cy="4937760"/>
          </a:xfrm>
          <a:prstGeom prst="rect">
            <a:avLst/>
          </a:prstGeom>
          <a:noFill/>
          <a:ln>
            <a:noFill/>
          </a:ln>
        </p:spPr>
        <p:txBody>
          <a:bodyPr spcFirstLastPara="1" wrap="square" lIns="91425" tIns="45700" rIns="91425" bIns="45700" anchor="t" anchorCtr="0">
            <a:normAutofit/>
          </a:bodyPr>
          <a:lstStyle/>
          <a:p>
            <a:pPr marL="171450" lvl="0" indent="-171450" algn="l" rtl="0">
              <a:spcBef>
                <a:spcPts val="0"/>
              </a:spcBef>
              <a:spcAft>
                <a:spcPts val="0"/>
              </a:spcAft>
              <a:buSzPts val="2200"/>
              <a:buChar char="●"/>
            </a:pPr>
            <a:r>
              <a:rPr lang="en-US"/>
              <a:t>What is it?</a:t>
            </a:r>
            <a:endParaRPr/>
          </a:p>
          <a:p>
            <a:pPr marL="344488" lvl="1" indent="-173736" algn="l" rtl="0">
              <a:spcBef>
                <a:spcPts val="600"/>
              </a:spcBef>
              <a:spcAft>
                <a:spcPts val="0"/>
              </a:spcAft>
              <a:buSzPts val="2000"/>
              <a:buChar char="○"/>
            </a:pPr>
            <a:r>
              <a:rPr lang="en-US"/>
              <a:t>Talking:</a:t>
            </a:r>
            <a:endParaRPr/>
          </a:p>
          <a:p>
            <a:pPr marL="515938" lvl="2" indent="-173736" algn="l" rtl="0">
              <a:spcBef>
                <a:spcPts val="600"/>
              </a:spcBef>
              <a:spcAft>
                <a:spcPts val="0"/>
              </a:spcAft>
              <a:buSzPts val="1800"/>
              <a:buChar char="■"/>
            </a:pPr>
            <a:r>
              <a:rPr lang="en-US"/>
              <a:t>More than 80% of the “message” is in the </a:t>
            </a:r>
            <a:r>
              <a:rPr lang="en-US" i="1"/>
              <a:t>how</a:t>
            </a:r>
            <a:r>
              <a:rPr lang="en-US"/>
              <a:t> — not the </a:t>
            </a:r>
            <a:r>
              <a:rPr lang="en-US" i="1"/>
              <a:t>what</a:t>
            </a:r>
            <a:endParaRPr/>
          </a:p>
          <a:p>
            <a:pPr marL="515938" lvl="2" indent="-173736" algn="l" rtl="0">
              <a:spcBef>
                <a:spcPts val="600"/>
              </a:spcBef>
              <a:spcAft>
                <a:spcPts val="0"/>
              </a:spcAft>
              <a:buSzPts val="1800"/>
              <a:buChar char="■"/>
            </a:pPr>
            <a:r>
              <a:rPr lang="en-US"/>
              <a:t>Express yourself clearly</a:t>
            </a:r>
            <a:endParaRPr/>
          </a:p>
          <a:p>
            <a:pPr marL="515938" lvl="2" indent="-173736" algn="l" rtl="0">
              <a:spcBef>
                <a:spcPts val="600"/>
              </a:spcBef>
              <a:spcAft>
                <a:spcPts val="0"/>
              </a:spcAft>
              <a:buSzPts val="1800"/>
              <a:buChar char="■"/>
            </a:pPr>
            <a:r>
              <a:rPr lang="en-US"/>
              <a:t>Use a “common language” of words and body language</a:t>
            </a:r>
            <a:endParaRPr/>
          </a:p>
          <a:p>
            <a:pPr marL="515938" lvl="2" indent="-173736" algn="l" rtl="0">
              <a:spcBef>
                <a:spcPts val="600"/>
              </a:spcBef>
              <a:spcAft>
                <a:spcPts val="0"/>
              </a:spcAft>
              <a:buSzPts val="1800"/>
              <a:buChar char="■"/>
            </a:pPr>
            <a:r>
              <a:rPr lang="en-US"/>
              <a:t>Ask open-ended questions, and avoid giving advice</a:t>
            </a:r>
            <a:endParaRPr/>
          </a:p>
          <a:p>
            <a:pPr marL="342202" lvl="2" indent="0" algn="l" rtl="0">
              <a:spcBef>
                <a:spcPts val="600"/>
              </a:spcBef>
              <a:spcAft>
                <a:spcPts val="0"/>
              </a:spcAft>
              <a:buSzPts val="1800"/>
              <a:buNone/>
            </a:pPr>
            <a:endParaRPr/>
          </a:p>
          <a:p>
            <a:pPr marL="344488" lvl="1" indent="-173736" algn="l" rtl="0">
              <a:spcBef>
                <a:spcPts val="600"/>
              </a:spcBef>
              <a:spcAft>
                <a:spcPts val="0"/>
              </a:spcAft>
              <a:buSzPts val="2000"/>
              <a:buChar char="○"/>
            </a:pPr>
            <a:r>
              <a:rPr lang="en-US"/>
              <a:t>Listening:</a:t>
            </a:r>
            <a:endParaRPr/>
          </a:p>
          <a:p>
            <a:pPr marL="515938" lvl="2" indent="-173736" algn="l" rtl="0">
              <a:spcBef>
                <a:spcPts val="600"/>
              </a:spcBef>
              <a:spcAft>
                <a:spcPts val="0"/>
              </a:spcAft>
              <a:buSzPts val="1800"/>
              <a:buChar char="■"/>
            </a:pPr>
            <a:r>
              <a:rPr lang="en-US"/>
              <a:t>Be available and “present”</a:t>
            </a:r>
            <a:endParaRPr/>
          </a:p>
          <a:p>
            <a:pPr marL="515938" lvl="2" indent="-173736" algn="l" rtl="0">
              <a:spcBef>
                <a:spcPts val="600"/>
              </a:spcBef>
              <a:spcAft>
                <a:spcPts val="0"/>
              </a:spcAft>
              <a:buSzPts val="1800"/>
              <a:buChar char="■"/>
            </a:pPr>
            <a:r>
              <a:rPr lang="en-US"/>
              <a:t>Give undivided attention</a:t>
            </a:r>
            <a:endParaRPr/>
          </a:p>
          <a:p>
            <a:pPr marL="515938" lvl="2" indent="-173736" algn="l" rtl="0">
              <a:spcBef>
                <a:spcPts val="600"/>
              </a:spcBef>
              <a:spcAft>
                <a:spcPts val="0"/>
              </a:spcAft>
              <a:buSzPts val="1800"/>
              <a:buChar char="■"/>
            </a:pPr>
            <a:r>
              <a:rPr lang="en-US"/>
              <a:t>Listen with empathy</a:t>
            </a:r>
            <a:endParaRPr/>
          </a:p>
          <a:p>
            <a:pPr marL="515938" lvl="2" indent="-173736" algn="l" rtl="0">
              <a:spcBef>
                <a:spcPts val="600"/>
              </a:spcBef>
              <a:spcAft>
                <a:spcPts val="1200"/>
              </a:spcAft>
              <a:buSzPts val="1800"/>
              <a:buChar char="■"/>
            </a:pPr>
            <a:r>
              <a:rPr lang="en-US"/>
              <a:t>Respect silence</a:t>
            </a:r>
            <a:endParaRPr/>
          </a:p>
        </p:txBody>
      </p:sp>
      <p:sp>
        <p:nvSpPr>
          <p:cNvPr id="131" name="Google Shape;131;p2"/>
          <p:cNvSpPr txBox="1"/>
          <p:nvPr/>
        </p:nvSpPr>
        <p:spPr>
          <a:xfrm>
            <a:off x="4551319" y="281498"/>
            <a:ext cx="4318361" cy="675935"/>
          </a:xfrm>
          <a:prstGeom prst="rect">
            <a:avLst/>
          </a:prstGeom>
          <a:noFill/>
          <a:ln>
            <a:noFill/>
          </a:ln>
        </p:spPr>
        <p:txBody>
          <a:bodyPr spcFirstLastPara="1" wrap="square" lIns="91425" tIns="45700" rIns="91425" bIns="45700" anchor="b" anchorCtr="0">
            <a:normAutofit/>
          </a:bodyPr>
          <a:lstStyle/>
          <a:p>
            <a:pPr marL="0" marR="0" lvl="0" indent="0" algn="r" rtl="0">
              <a:spcBef>
                <a:spcPts val="0"/>
              </a:spcBef>
              <a:spcAft>
                <a:spcPts val="0"/>
              </a:spcAft>
              <a:buClr>
                <a:srgbClr val="1F5FA0"/>
              </a:buClr>
              <a:buSzPts val="2400"/>
              <a:buFont typeface="Candara"/>
              <a:buNone/>
            </a:pPr>
            <a:r>
              <a:rPr lang="en-US" sz="2400" b="1" i="1" cap="none">
                <a:solidFill>
                  <a:srgbClr val="1F5FA0"/>
                </a:solidFill>
                <a:latin typeface="Candara"/>
                <a:ea typeface="Candara"/>
                <a:cs typeface="Candara"/>
                <a:sym typeface="Candara"/>
              </a:rPr>
              <a:t>Communication</a:t>
            </a:r>
            <a:endParaRPr sz="2400" b="1" i="1" cap="none">
              <a:solidFill>
                <a:srgbClr val="1F5FA0"/>
              </a:solidFill>
              <a:latin typeface="Candara"/>
              <a:ea typeface="Candara"/>
              <a:cs typeface="Candara"/>
              <a:sym typeface="Candara"/>
            </a:endParaRPr>
          </a:p>
        </p:txBody>
      </p:sp>
      <p:pic>
        <p:nvPicPr>
          <p:cNvPr id="132" name="Google Shape;132;p2"/>
          <p:cNvPicPr preferRelativeResize="0"/>
          <p:nvPr/>
        </p:nvPicPr>
        <p:blipFill rotWithShape="1">
          <a:blip r:embed="rId3">
            <a:alphaModFix/>
          </a:blip>
          <a:srcRect/>
          <a:stretch/>
        </p:blipFill>
        <p:spPr>
          <a:xfrm>
            <a:off x="8318500" y="6032500"/>
            <a:ext cx="609600" cy="609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800" advTm="98404">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1"/>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3"/>
          <p:cNvSpPr txBox="1">
            <a:spLocks noGrp="1"/>
          </p:cNvSpPr>
          <p:nvPr>
            <p:ph type="title"/>
          </p:nvPr>
        </p:nvSpPr>
        <p:spPr>
          <a:xfrm>
            <a:off x="276225" y="228600"/>
            <a:ext cx="8591550" cy="1066801"/>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2"/>
              </a:buClr>
              <a:buSzPts val="3600"/>
              <a:buFont typeface="Candara"/>
              <a:buNone/>
            </a:pPr>
            <a:r>
              <a:rPr lang="en-US"/>
              <a:t>Barriers</a:t>
            </a:r>
            <a:endParaRPr/>
          </a:p>
        </p:txBody>
      </p:sp>
      <p:sp>
        <p:nvSpPr>
          <p:cNvPr id="138" name="Google Shape;138;p3"/>
          <p:cNvSpPr txBox="1">
            <a:spLocks noGrp="1"/>
          </p:cNvSpPr>
          <p:nvPr>
            <p:ph type="body" idx="1"/>
          </p:nvPr>
        </p:nvSpPr>
        <p:spPr>
          <a:xfrm>
            <a:off x="274320" y="1298448"/>
            <a:ext cx="8595360" cy="4937760"/>
          </a:xfrm>
          <a:prstGeom prst="rect">
            <a:avLst/>
          </a:prstGeom>
          <a:noFill/>
          <a:ln>
            <a:noFill/>
          </a:ln>
        </p:spPr>
        <p:txBody>
          <a:bodyPr spcFirstLastPara="1" wrap="square" lIns="91425" tIns="45700" rIns="91425" bIns="45700" anchor="t" anchorCtr="0">
            <a:normAutofit/>
          </a:bodyPr>
          <a:lstStyle/>
          <a:p>
            <a:pPr marL="171450" lvl="0" indent="-171450" algn="l" rtl="0">
              <a:spcBef>
                <a:spcPts val="0"/>
              </a:spcBef>
              <a:spcAft>
                <a:spcPts val="0"/>
              </a:spcAft>
              <a:buSzPts val="2200"/>
              <a:buChar char="●"/>
            </a:pPr>
            <a:r>
              <a:rPr lang="en-US"/>
              <a:t>Poor listening skills</a:t>
            </a:r>
            <a:endParaRPr/>
          </a:p>
          <a:p>
            <a:pPr marL="171450" lvl="0" indent="-171450" algn="l" rtl="0">
              <a:spcBef>
                <a:spcPts val="600"/>
              </a:spcBef>
              <a:spcAft>
                <a:spcPts val="0"/>
              </a:spcAft>
              <a:buSzPts val="2200"/>
              <a:buChar char="●"/>
            </a:pPr>
            <a:r>
              <a:rPr lang="en-US"/>
              <a:t>Stress</a:t>
            </a:r>
            <a:endParaRPr/>
          </a:p>
          <a:p>
            <a:pPr marL="171450" lvl="0" indent="-171450" algn="l" rtl="0">
              <a:spcBef>
                <a:spcPts val="600"/>
              </a:spcBef>
              <a:spcAft>
                <a:spcPts val="0"/>
              </a:spcAft>
              <a:buSzPts val="2200"/>
              <a:buChar char="●"/>
            </a:pPr>
            <a:r>
              <a:rPr lang="en-US"/>
              <a:t>Language and culture</a:t>
            </a:r>
            <a:endParaRPr/>
          </a:p>
          <a:p>
            <a:pPr marL="171450" lvl="0" indent="-171450" algn="l" rtl="0">
              <a:spcBef>
                <a:spcPts val="600"/>
              </a:spcBef>
              <a:spcAft>
                <a:spcPts val="0"/>
              </a:spcAft>
              <a:buSzPts val="2200"/>
              <a:buChar char="●"/>
            </a:pPr>
            <a:r>
              <a:rPr lang="en-US"/>
              <a:t>Intense feelings</a:t>
            </a:r>
            <a:endParaRPr/>
          </a:p>
          <a:p>
            <a:pPr marL="171450" lvl="0" indent="-171450" algn="l" rtl="0">
              <a:spcBef>
                <a:spcPts val="600"/>
              </a:spcBef>
              <a:spcAft>
                <a:spcPts val="0"/>
              </a:spcAft>
              <a:buSzPts val="2200"/>
              <a:buChar char="●"/>
            </a:pPr>
            <a:r>
              <a:rPr lang="en-US"/>
              <a:t>Secrecy</a:t>
            </a:r>
            <a:endParaRPr/>
          </a:p>
        </p:txBody>
      </p:sp>
      <p:sp>
        <p:nvSpPr>
          <p:cNvPr id="139" name="Google Shape;139;p3"/>
          <p:cNvSpPr txBox="1"/>
          <p:nvPr/>
        </p:nvSpPr>
        <p:spPr>
          <a:xfrm>
            <a:off x="4551319" y="281498"/>
            <a:ext cx="4318361" cy="675935"/>
          </a:xfrm>
          <a:prstGeom prst="rect">
            <a:avLst/>
          </a:prstGeom>
          <a:noFill/>
          <a:ln>
            <a:noFill/>
          </a:ln>
        </p:spPr>
        <p:txBody>
          <a:bodyPr spcFirstLastPara="1" wrap="square" lIns="91425" tIns="45700" rIns="91425" bIns="45700" anchor="b" anchorCtr="0">
            <a:normAutofit/>
          </a:bodyPr>
          <a:lstStyle/>
          <a:p>
            <a:pPr marL="0" marR="0" lvl="0" indent="0" algn="r" rtl="0">
              <a:spcBef>
                <a:spcPts val="0"/>
              </a:spcBef>
              <a:spcAft>
                <a:spcPts val="0"/>
              </a:spcAft>
              <a:buClr>
                <a:srgbClr val="1F5FA0"/>
              </a:buClr>
              <a:buSzPts val="2400"/>
              <a:buFont typeface="Candara"/>
              <a:buNone/>
            </a:pPr>
            <a:r>
              <a:rPr lang="en-US" sz="2400" b="1" i="1" cap="none">
                <a:solidFill>
                  <a:srgbClr val="1F5FA0"/>
                </a:solidFill>
                <a:latin typeface="Candara"/>
                <a:ea typeface="Candara"/>
                <a:cs typeface="Candara"/>
                <a:sym typeface="Candara"/>
              </a:rPr>
              <a:t>Communication</a:t>
            </a:r>
            <a:endParaRPr sz="2400" b="1" i="1" cap="none">
              <a:solidFill>
                <a:srgbClr val="1F5FA0"/>
              </a:solidFill>
              <a:latin typeface="Candara"/>
              <a:ea typeface="Candara"/>
              <a:cs typeface="Candara"/>
              <a:sym typeface="Candara"/>
            </a:endParaRPr>
          </a:p>
        </p:txBody>
      </p:sp>
      <p:pic>
        <p:nvPicPr>
          <p:cNvPr id="140" name="Google Shape;140;p3" descr="This_wall_between_us_by_tintin007.jpg"/>
          <p:cNvPicPr preferRelativeResize="0"/>
          <p:nvPr/>
        </p:nvPicPr>
        <p:blipFill rotWithShape="1">
          <a:blip r:embed="rId3">
            <a:alphaModFix/>
          </a:blip>
          <a:srcRect t="-6680" b="6680"/>
          <a:stretch/>
        </p:blipFill>
        <p:spPr>
          <a:xfrm>
            <a:off x="588674" y="3514213"/>
            <a:ext cx="8136120" cy="3127886"/>
          </a:xfrm>
          <a:prstGeom prst="rect">
            <a:avLst/>
          </a:prstGeom>
          <a:noFill/>
          <a:ln>
            <a:noFill/>
          </a:ln>
        </p:spPr>
      </p:pic>
      <p:pic>
        <p:nvPicPr>
          <p:cNvPr id="141" name="Google Shape;141;p3"/>
          <p:cNvPicPr preferRelativeResize="0"/>
          <p:nvPr/>
        </p:nvPicPr>
        <p:blipFill rotWithShape="1">
          <a:blip r:embed="rId4">
            <a:alphaModFix/>
          </a:blip>
          <a:srcRect/>
          <a:stretch/>
        </p:blipFill>
        <p:spPr>
          <a:xfrm>
            <a:off x="8318500" y="6032500"/>
            <a:ext cx="609600" cy="609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800" advTm="77564">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fade">
                                      <p:cBhvr>
                                        <p:cTn id="7" dur="1"/>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4"/>
          <p:cNvSpPr txBox="1">
            <a:spLocks noGrp="1"/>
          </p:cNvSpPr>
          <p:nvPr>
            <p:ph type="title"/>
          </p:nvPr>
        </p:nvSpPr>
        <p:spPr>
          <a:xfrm>
            <a:off x="276225" y="228600"/>
            <a:ext cx="8591550" cy="1066801"/>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2"/>
              </a:buClr>
              <a:buSzPts val="3600"/>
              <a:buFont typeface="Candara"/>
              <a:buNone/>
            </a:pPr>
            <a:r>
              <a:rPr lang="en-US"/>
              <a:t>Active Listening and Empathy</a:t>
            </a:r>
            <a:endParaRPr/>
          </a:p>
        </p:txBody>
      </p:sp>
      <p:sp>
        <p:nvSpPr>
          <p:cNvPr id="147" name="Google Shape;147;p4"/>
          <p:cNvSpPr txBox="1">
            <a:spLocks noGrp="1"/>
          </p:cNvSpPr>
          <p:nvPr>
            <p:ph type="body" idx="1"/>
          </p:nvPr>
        </p:nvSpPr>
        <p:spPr>
          <a:xfrm>
            <a:off x="1300939" y="1257152"/>
            <a:ext cx="6122673" cy="493776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2200"/>
              <a:buNone/>
            </a:pPr>
            <a:endParaRPr b="1"/>
          </a:p>
          <a:p>
            <a:pPr marL="0" lvl="0" indent="0" algn="ctr" rtl="0">
              <a:spcBef>
                <a:spcPts val="600"/>
              </a:spcBef>
              <a:spcAft>
                <a:spcPts val="0"/>
              </a:spcAft>
              <a:buSzPts val="2200"/>
              <a:buNone/>
            </a:pPr>
            <a:endParaRPr b="1"/>
          </a:p>
          <a:p>
            <a:pPr marL="0" lvl="0" indent="0" algn="just" rtl="0">
              <a:spcBef>
                <a:spcPts val="600"/>
              </a:spcBef>
              <a:spcAft>
                <a:spcPts val="0"/>
              </a:spcAft>
              <a:buSzPts val="2200"/>
              <a:buNone/>
            </a:pPr>
            <a:r>
              <a:rPr lang="en-US" b="1"/>
              <a:t>The first step in communication is listening to one another. Without listening there is little communication, and without communication there is little love.  Each of us needs desperately to be listened to, and to be loved by another who can listen to us and love us just as we are.</a:t>
            </a:r>
            <a:endParaRPr/>
          </a:p>
          <a:p>
            <a:pPr marL="0" lvl="0" indent="0" algn="r" rtl="0">
              <a:spcBef>
                <a:spcPts val="600"/>
              </a:spcBef>
              <a:spcAft>
                <a:spcPts val="0"/>
              </a:spcAft>
              <a:buSzPts val="2200"/>
              <a:buNone/>
            </a:pPr>
            <a:r>
              <a:rPr lang="en-US" b="1"/>
              <a:t>– Buckman</a:t>
            </a:r>
            <a:endParaRPr/>
          </a:p>
          <a:p>
            <a:pPr marL="171450" lvl="0" indent="-31750" algn="l" rtl="0">
              <a:spcBef>
                <a:spcPts val="600"/>
              </a:spcBef>
              <a:spcAft>
                <a:spcPts val="0"/>
              </a:spcAft>
              <a:buSzPts val="2200"/>
              <a:buNone/>
            </a:pPr>
            <a:endParaRPr/>
          </a:p>
        </p:txBody>
      </p:sp>
      <p:sp>
        <p:nvSpPr>
          <p:cNvPr id="148" name="Google Shape;148;p4"/>
          <p:cNvSpPr txBox="1"/>
          <p:nvPr/>
        </p:nvSpPr>
        <p:spPr>
          <a:xfrm>
            <a:off x="4551319" y="281498"/>
            <a:ext cx="4318361" cy="675935"/>
          </a:xfrm>
          <a:prstGeom prst="rect">
            <a:avLst/>
          </a:prstGeom>
          <a:noFill/>
          <a:ln>
            <a:noFill/>
          </a:ln>
        </p:spPr>
        <p:txBody>
          <a:bodyPr spcFirstLastPara="1" wrap="square" lIns="91425" tIns="45700" rIns="91425" bIns="45700" anchor="b" anchorCtr="0">
            <a:normAutofit/>
          </a:bodyPr>
          <a:lstStyle/>
          <a:p>
            <a:pPr marL="0" marR="0" lvl="0" indent="0" algn="r" rtl="0">
              <a:spcBef>
                <a:spcPts val="0"/>
              </a:spcBef>
              <a:spcAft>
                <a:spcPts val="0"/>
              </a:spcAft>
              <a:buClr>
                <a:srgbClr val="1F5FA0"/>
              </a:buClr>
              <a:buSzPts val="2400"/>
              <a:buFont typeface="Candara"/>
              <a:buNone/>
            </a:pPr>
            <a:r>
              <a:rPr lang="en-US" sz="2400" b="1" i="1" cap="none">
                <a:solidFill>
                  <a:srgbClr val="1F5FA0"/>
                </a:solidFill>
                <a:latin typeface="Candara"/>
                <a:ea typeface="Candara"/>
                <a:cs typeface="Candara"/>
                <a:sym typeface="Candara"/>
              </a:rPr>
              <a:t>Communication</a:t>
            </a:r>
            <a:endParaRPr sz="2400" b="1" i="1" cap="none">
              <a:solidFill>
                <a:srgbClr val="1F5FA0"/>
              </a:solidFill>
              <a:latin typeface="Candara"/>
              <a:ea typeface="Candara"/>
              <a:cs typeface="Candara"/>
              <a:sym typeface="Candara"/>
            </a:endParaRPr>
          </a:p>
        </p:txBody>
      </p:sp>
      <p:pic>
        <p:nvPicPr>
          <p:cNvPr id="149" name="Google Shape;149;p4"/>
          <p:cNvPicPr preferRelativeResize="0"/>
          <p:nvPr/>
        </p:nvPicPr>
        <p:blipFill rotWithShape="1">
          <a:blip r:embed="rId3">
            <a:alphaModFix/>
          </a:blip>
          <a:srcRect/>
          <a:stretch/>
        </p:blipFill>
        <p:spPr>
          <a:xfrm>
            <a:off x="8318500" y="6032500"/>
            <a:ext cx="609600" cy="609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800" advTm="19150">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fade">
                                      <p:cBhvr>
                                        <p:cTn id="7" dur="1"/>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5"/>
          <p:cNvSpPr txBox="1">
            <a:spLocks noGrp="1"/>
          </p:cNvSpPr>
          <p:nvPr>
            <p:ph type="body" idx="1"/>
          </p:nvPr>
        </p:nvSpPr>
        <p:spPr>
          <a:xfrm>
            <a:off x="274320" y="1298448"/>
            <a:ext cx="8595360" cy="4937760"/>
          </a:xfrm>
          <a:prstGeom prst="rect">
            <a:avLst/>
          </a:prstGeom>
          <a:noFill/>
          <a:ln>
            <a:noFill/>
          </a:ln>
        </p:spPr>
        <p:txBody>
          <a:bodyPr spcFirstLastPara="1" wrap="square" lIns="91425" tIns="45700" rIns="91425" bIns="45700" anchor="t" anchorCtr="0">
            <a:normAutofit lnSpcReduction="10000"/>
          </a:bodyPr>
          <a:lstStyle/>
          <a:p>
            <a:pPr marL="171450" lvl="0" indent="-31750" algn="l" rtl="0">
              <a:spcBef>
                <a:spcPts val="0"/>
              </a:spcBef>
              <a:spcAft>
                <a:spcPts val="0"/>
              </a:spcAft>
              <a:buSzPts val="2200"/>
              <a:buNone/>
            </a:pPr>
            <a:endParaRPr/>
          </a:p>
          <a:p>
            <a:pPr marL="171450" lvl="0" indent="-171450" algn="l" rtl="0">
              <a:spcBef>
                <a:spcPts val="600"/>
              </a:spcBef>
              <a:spcAft>
                <a:spcPts val="0"/>
              </a:spcAft>
              <a:buSzPts val="2200"/>
              <a:buChar char="●"/>
            </a:pPr>
            <a:r>
              <a:rPr lang="en-US"/>
              <a:t>Some guidelines:</a:t>
            </a:r>
            <a:endParaRPr/>
          </a:p>
          <a:p>
            <a:pPr marL="344488" lvl="1" indent="-173736" algn="l" rtl="0">
              <a:spcBef>
                <a:spcPts val="600"/>
              </a:spcBef>
              <a:spcAft>
                <a:spcPts val="0"/>
              </a:spcAft>
              <a:buSzPts val="2000"/>
              <a:buChar char="○"/>
            </a:pPr>
            <a:r>
              <a:rPr lang="en-US"/>
              <a:t>Clear your mind</a:t>
            </a:r>
            <a:endParaRPr/>
          </a:p>
          <a:p>
            <a:pPr marL="344488" lvl="1" indent="-173736" algn="l" rtl="0">
              <a:spcBef>
                <a:spcPts val="600"/>
              </a:spcBef>
              <a:spcAft>
                <a:spcPts val="0"/>
              </a:spcAft>
              <a:buSzPts val="2000"/>
              <a:buChar char="○"/>
            </a:pPr>
            <a:r>
              <a:rPr lang="en-US"/>
              <a:t>Be silent</a:t>
            </a:r>
            <a:endParaRPr/>
          </a:p>
          <a:p>
            <a:pPr marL="344488" lvl="1" indent="-173736" algn="l" rtl="0">
              <a:spcBef>
                <a:spcPts val="600"/>
              </a:spcBef>
              <a:spcAft>
                <a:spcPts val="0"/>
              </a:spcAft>
              <a:buSzPts val="2000"/>
              <a:buChar char="○"/>
            </a:pPr>
            <a:r>
              <a:rPr lang="en-US"/>
              <a:t>Make eye contact</a:t>
            </a:r>
            <a:endParaRPr/>
          </a:p>
          <a:p>
            <a:pPr marL="344488" lvl="1" indent="-173736" algn="l" rtl="0">
              <a:spcBef>
                <a:spcPts val="600"/>
              </a:spcBef>
              <a:spcAft>
                <a:spcPts val="0"/>
              </a:spcAft>
              <a:buSzPts val="2000"/>
              <a:buChar char="○"/>
            </a:pPr>
            <a:r>
              <a:rPr lang="en-US"/>
              <a:t>Relax … and be open</a:t>
            </a:r>
            <a:endParaRPr/>
          </a:p>
          <a:p>
            <a:pPr marL="344488" lvl="1" indent="-173736" algn="l" rtl="0">
              <a:spcBef>
                <a:spcPts val="600"/>
              </a:spcBef>
              <a:spcAft>
                <a:spcPts val="0"/>
              </a:spcAft>
              <a:buSzPts val="2000"/>
              <a:buChar char="○"/>
            </a:pPr>
            <a:r>
              <a:rPr lang="en-US"/>
              <a:t>Be compassionate</a:t>
            </a:r>
            <a:endParaRPr/>
          </a:p>
          <a:p>
            <a:pPr marL="344488" lvl="1" indent="-173736" algn="l" rtl="0">
              <a:spcBef>
                <a:spcPts val="600"/>
              </a:spcBef>
              <a:spcAft>
                <a:spcPts val="0"/>
              </a:spcAft>
              <a:buSzPts val="2000"/>
              <a:buChar char="○"/>
            </a:pPr>
            <a:r>
              <a:rPr lang="en-US"/>
              <a:t>Listen without interruption</a:t>
            </a:r>
            <a:endParaRPr/>
          </a:p>
          <a:p>
            <a:pPr marL="344488" lvl="1" indent="-173736" algn="l" rtl="0">
              <a:spcBef>
                <a:spcPts val="600"/>
              </a:spcBef>
              <a:spcAft>
                <a:spcPts val="0"/>
              </a:spcAft>
              <a:buSzPts val="2000"/>
              <a:buChar char="○"/>
            </a:pPr>
            <a:r>
              <a:rPr lang="en-US"/>
              <a:t>Listen for more than words</a:t>
            </a:r>
            <a:endParaRPr/>
          </a:p>
          <a:p>
            <a:pPr marL="344488" lvl="1" indent="-173736" algn="l" rtl="0">
              <a:spcBef>
                <a:spcPts val="600"/>
              </a:spcBef>
              <a:spcAft>
                <a:spcPts val="0"/>
              </a:spcAft>
              <a:buSzPts val="2000"/>
              <a:buChar char="○"/>
            </a:pPr>
            <a:r>
              <a:rPr lang="en-US"/>
              <a:t>Send acknowledgements</a:t>
            </a:r>
            <a:endParaRPr/>
          </a:p>
          <a:p>
            <a:pPr marL="344488" lvl="1" indent="-173736" algn="l" rtl="0">
              <a:spcBef>
                <a:spcPts val="600"/>
              </a:spcBef>
              <a:spcAft>
                <a:spcPts val="0"/>
              </a:spcAft>
              <a:buSzPts val="2000"/>
              <a:buChar char="○"/>
            </a:pPr>
            <a:r>
              <a:rPr lang="en-US"/>
              <a:t>Use touch — but only with </a:t>
            </a:r>
            <a:endParaRPr/>
          </a:p>
          <a:p>
            <a:pPr marL="344488" lvl="1" indent="0" algn="l" rtl="0">
              <a:spcBef>
                <a:spcPts val="600"/>
              </a:spcBef>
              <a:spcAft>
                <a:spcPts val="1200"/>
              </a:spcAft>
              <a:buSzPts val="2000"/>
              <a:buNone/>
            </a:pPr>
            <a:r>
              <a:rPr lang="en-US"/>
              <a:t>permission</a:t>
            </a:r>
            <a:endParaRPr/>
          </a:p>
        </p:txBody>
      </p:sp>
      <p:sp>
        <p:nvSpPr>
          <p:cNvPr id="155" name="Google Shape;155;p5"/>
          <p:cNvSpPr txBox="1">
            <a:spLocks noGrp="1"/>
          </p:cNvSpPr>
          <p:nvPr>
            <p:ph type="title"/>
          </p:nvPr>
        </p:nvSpPr>
        <p:spPr>
          <a:xfrm>
            <a:off x="276225" y="228600"/>
            <a:ext cx="8591550" cy="1066801"/>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2"/>
              </a:buClr>
              <a:buSzPts val="3600"/>
              <a:buFont typeface="Candara"/>
              <a:buNone/>
            </a:pPr>
            <a:r>
              <a:rPr lang="en-US"/>
              <a:t>Active Listening and Empathy</a:t>
            </a:r>
            <a:endParaRPr/>
          </a:p>
        </p:txBody>
      </p:sp>
      <p:sp>
        <p:nvSpPr>
          <p:cNvPr id="156" name="Google Shape;156;p5"/>
          <p:cNvSpPr txBox="1"/>
          <p:nvPr/>
        </p:nvSpPr>
        <p:spPr>
          <a:xfrm>
            <a:off x="4551319" y="281498"/>
            <a:ext cx="4318361" cy="675935"/>
          </a:xfrm>
          <a:prstGeom prst="rect">
            <a:avLst/>
          </a:prstGeom>
          <a:noFill/>
          <a:ln>
            <a:noFill/>
          </a:ln>
        </p:spPr>
        <p:txBody>
          <a:bodyPr spcFirstLastPara="1" wrap="square" lIns="91425" tIns="45700" rIns="91425" bIns="45700" anchor="b" anchorCtr="0">
            <a:normAutofit/>
          </a:bodyPr>
          <a:lstStyle/>
          <a:p>
            <a:pPr marL="0" marR="0" lvl="0" indent="0" algn="r" rtl="0">
              <a:spcBef>
                <a:spcPts val="0"/>
              </a:spcBef>
              <a:spcAft>
                <a:spcPts val="0"/>
              </a:spcAft>
              <a:buClr>
                <a:srgbClr val="1F5FA0"/>
              </a:buClr>
              <a:buSzPts val="2400"/>
              <a:buFont typeface="Candara"/>
              <a:buNone/>
            </a:pPr>
            <a:r>
              <a:rPr lang="en-US" sz="2400" b="1" i="1" cap="none">
                <a:solidFill>
                  <a:srgbClr val="1F5FA0"/>
                </a:solidFill>
                <a:latin typeface="Candara"/>
                <a:ea typeface="Candara"/>
                <a:cs typeface="Candara"/>
                <a:sym typeface="Candara"/>
              </a:rPr>
              <a:t>Communication</a:t>
            </a:r>
            <a:endParaRPr sz="2400" b="1" i="1" cap="none">
              <a:solidFill>
                <a:srgbClr val="1F5FA0"/>
              </a:solidFill>
              <a:latin typeface="Candara"/>
              <a:ea typeface="Candara"/>
              <a:cs typeface="Candara"/>
              <a:sym typeface="Candara"/>
            </a:endParaRPr>
          </a:p>
        </p:txBody>
      </p:sp>
      <p:pic>
        <p:nvPicPr>
          <p:cNvPr id="157" name="Google Shape;157;p5" descr="shutterstock_49514233.jpg"/>
          <p:cNvPicPr preferRelativeResize="0"/>
          <p:nvPr/>
        </p:nvPicPr>
        <p:blipFill rotWithShape="1">
          <a:blip r:embed="rId3">
            <a:alphaModFix/>
          </a:blip>
          <a:srcRect/>
          <a:stretch/>
        </p:blipFill>
        <p:spPr>
          <a:xfrm>
            <a:off x="4049760" y="2222416"/>
            <a:ext cx="4694845" cy="3131462"/>
          </a:xfrm>
          <a:prstGeom prst="rect">
            <a:avLst/>
          </a:prstGeom>
          <a:noFill/>
          <a:ln>
            <a:noFill/>
          </a:ln>
        </p:spPr>
      </p:pic>
      <p:pic>
        <p:nvPicPr>
          <p:cNvPr id="158" name="Google Shape;158;p5"/>
          <p:cNvPicPr preferRelativeResize="0"/>
          <p:nvPr/>
        </p:nvPicPr>
        <p:blipFill rotWithShape="1">
          <a:blip r:embed="rId4">
            <a:alphaModFix/>
          </a:blip>
          <a:srcRect/>
          <a:stretch/>
        </p:blipFill>
        <p:spPr>
          <a:xfrm>
            <a:off x="8318500" y="6032500"/>
            <a:ext cx="609600" cy="609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800" advTm="107181">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1"/>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6"/>
          <p:cNvSpPr txBox="1">
            <a:spLocks noGrp="1"/>
          </p:cNvSpPr>
          <p:nvPr>
            <p:ph type="body" idx="1"/>
          </p:nvPr>
        </p:nvSpPr>
        <p:spPr>
          <a:xfrm>
            <a:off x="274320" y="1298448"/>
            <a:ext cx="8595360" cy="4937760"/>
          </a:xfrm>
          <a:prstGeom prst="rect">
            <a:avLst/>
          </a:prstGeom>
          <a:noFill/>
          <a:ln>
            <a:noFill/>
          </a:ln>
        </p:spPr>
        <p:txBody>
          <a:bodyPr spcFirstLastPara="1" wrap="square" lIns="91425" tIns="45700" rIns="91425" bIns="45700" anchor="t" anchorCtr="0">
            <a:normAutofit/>
          </a:bodyPr>
          <a:lstStyle/>
          <a:p>
            <a:pPr marL="171450" lvl="0" indent="-171450" algn="l" rtl="0">
              <a:spcBef>
                <a:spcPts val="0"/>
              </a:spcBef>
              <a:spcAft>
                <a:spcPts val="0"/>
              </a:spcAft>
              <a:buSzPts val="2200"/>
              <a:buChar char="●"/>
            </a:pPr>
            <a:r>
              <a:rPr lang="en-US"/>
              <a:t>Communicating with someone who has a speech impairment</a:t>
            </a:r>
            <a:endParaRPr/>
          </a:p>
          <a:p>
            <a:pPr marL="344488" lvl="1" indent="-173736" algn="l" rtl="0">
              <a:spcBef>
                <a:spcPts val="600"/>
              </a:spcBef>
              <a:spcAft>
                <a:spcPts val="0"/>
              </a:spcAft>
              <a:buSzPts val="2000"/>
              <a:buChar char="○"/>
            </a:pPr>
            <a:r>
              <a:rPr lang="en-US"/>
              <a:t>Speak normally — no need to raise your voice</a:t>
            </a:r>
            <a:endParaRPr/>
          </a:p>
          <a:p>
            <a:pPr marL="344488" lvl="1" indent="-173736" algn="l" rtl="0">
              <a:spcBef>
                <a:spcPts val="600"/>
              </a:spcBef>
              <a:spcAft>
                <a:spcPts val="0"/>
              </a:spcAft>
              <a:buSzPts val="2000"/>
              <a:buChar char="○"/>
            </a:pPr>
            <a:r>
              <a:rPr lang="en-US"/>
              <a:t>Be patient</a:t>
            </a:r>
            <a:endParaRPr/>
          </a:p>
          <a:p>
            <a:pPr marL="344488" lvl="1" indent="-173736" algn="l" rtl="0">
              <a:spcBef>
                <a:spcPts val="600"/>
              </a:spcBef>
              <a:spcAft>
                <a:spcPts val="0"/>
              </a:spcAft>
              <a:buSzPts val="2000"/>
              <a:buChar char="○"/>
            </a:pPr>
            <a:r>
              <a:rPr lang="en-US"/>
              <a:t>Ask the person to repeat herself/himself when necessary</a:t>
            </a:r>
            <a:endParaRPr/>
          </a:p>
          <a:p>
            <a:pPr marL="344488" lvl="1" indent="-173736" algn="l" rtl="0">
              <a:spcBef>
                <a:spcPts val="600"/>
              </a:spcBef>
              <a:spcAft>
                <a:spcPts val="0"/>
              </a:spcAft>
              <a:buSzPts val="2000"/>
              <a:buChar char="○"/>
            </a:pPr>
            <a:r>
              <a:rPr lang="en-US"/>
              <a:t>Ask the person to say it in a different way or provide clues in other ways</a:t>
            </a:r>
            <a:endParaRPr/>
          </a:p>
          <a:p>
            <a:pPr marL="344488" lvl="1" indent="-173736" algn="l" rtl="0">
              <a:spcBef>
                <a:spcPts val="600"/>
              </a:spcBef>
              <a:spcAft>
                <a:spcPts val="0"/>
              </a:spcAft>
              <a:buSzPts val="2000"/>
              <a:buChar char="○"/>
            </a:pPr>
            <a:r>
              <a:rPr lang="en-US"/>
              <a:t>Ask if there is someone nearby who can translate for you</a:t>
            </a:r>
            <a:endParaRPr/>
          </a:p>
          <a:p>
            <a:pPr marL="170752" lvl="1" indent="0" algn="l" rtl="0">
              <a:spcBef>
                <a:spcPts val="600"/>
              </a:spcBef>
              <a:spcAft>
                <a:spcPts val="0"/>
              </a:spcAft>
              <a:buSzPts val="2000"/>
              <a:buNone/>
            </a:pPr>
            <a:endParaRPr/>
          </a:p>
          <a:p>
            <a:pPr marL="171450" lvl="0" indent="-171450" algn="l" rtl="0">
              <a:spcBef>
                <a:spcPts val="600"/>
              </a:spcBef>
              <a:spcAft>
                <a:spcPts val="0"/>
              </a:spcAft>
              <a:buSzPts val="2200"/>
              <a:buChar char="●"/>
            </a:pPr>
            <a:r>
              <a:rPr lang="en-US"/>
              <a:t>Communicating with someone in a coma</a:t>
            </a:r>
            <a:endParaRPr/>
          </a:p>
          <a:p>
            <a:pPr marL="344488" lvl="1" indent="-173736" algn="l" rtl="0">
              <a:spcBef>
                <a:spcPts val="600"/>
              </a:spcBef>
              <a:spcAft>
                <a:spcPts val="0"/>
              </a:spcAft>
              <a:buSzPts val="2000"/>
              <a:buChar char="○"/>
            </a:pPr>
            <a:r>
              <a:rPr lang="en-US"/>
              <a:t>Remember: the person can hear and understand your voice and/or touch</a:t>
            </a:r>
            <a:endParaRPr/>
          </a:p>
          <a:p>
            <a:pPr marL="344488" lvl="1" indent="-173736" algn="l" rtl="0">
              <a:spcBef>
                <a:spcPts val="600"/>
              </a:spcBef>
              <a:spcAft>
                <a:spcPts val="0"/>
              </a:spcAft>
              <a:buSzPts val="2000"/>
              <a:buChar char="○"/>
            </a:pPr>
            <a:r>
              <a:rPr lang="en-US"/>
              <a:t>Look for tiny clues about how the person is feeling, and trust your “sixth sense”</a:t>
            </a:r>
            <a:endParaRPr/>
          </a:p>
          <a:p>
            <a:pPr marL="344488" lvl="1" indent="-173736" algn="l" rtl="0">
              <a:spcBef>
                <a:spcPts val="600"/>
              </a:spcBef>
              <a:spcAft>
                <a:spcPts val="1200"/>
              </a:spcAft>
              <a:buSzPts val="2000"/>
              <a:buChar char="○"/>
            </a:pPr>
            <a:r>
              <a:rPr lang="en-US"/>
              <a:t>Speak normally, be relaxed, and express words of encouragement</a:t>
            </a:r>
            <a:endParaRPr/>
          </a:p>
        </p:txBody>
      </p:sp>
      <p:sp>
        <p:nvSpPr>
          <p:cNvPr id="164" name="Google Shape;164;p6"/>
          <p:cNvSpPr txBox="1">
            <a:spLocks noGrp="1"/>
          </p:cNvSpPr>
          <p:nvPr>
            <p:ph type="title"/>
          </p:nvPr>
        </p:nvSpPr>
        <p:spPr>
          <a:xfrm>
            <a:off x="276224" y="228600"/>
            <a:ext cx="4731357" cy="1066801"/>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chemeClr val="dk2"/>
              </a:buClr>
              <a:buSzPct val="120000"/>
              <a:buFont typeface="Candara"/>
              <a:buNone/>
            </a:pPr>
            <a:r>
              <a:rPr lang="en-US"/>
              <a:t>When there is a Physical Barrier to Communication</a:t>
            </a:r>
            <a:endParaRPr/>
          </a:p>
        </p:txBody>
      </p:sp>
      <p:sp>
        <p:nvSpPr>
          <p:cNvPr id="165" name="Google Shape;165;p6"/>
          <p:cNvSpPr txBox="1"/>
          <p:nvPr/>
        </p:nvSpPr>
        <p:spPr>
          <a:xfrm>
            <a:off x="4551319" y="281498"/>
            <a:ext cx="4318361" cy="675935"/>
          </a:xfrm>
          <a:prstGeom prst="rect">
            <a:avLst/>
          </a:prstGeom>
          <a:noFill/>
          <a:ln>
            <a:noFill/>
          </a:ln>
        </p:spPr>
        <p:txBody>
          <a:bodyPr spcFirstLastPara="1" wrap="square" lIns="91425" tIns="45700" rIns="91425" bIns="45700" anchor="b" anchorCtr="0">
            <a:normAutofit/>
          </a:bodyPr>
          <a:lstStyle/>
          <a:p>
            <a:pPr marL="0" marR="0" lvl="0" indent="0" algn="r" rtl="0">
              <a:spcBef>
                <a:spcPts val="0"/>
              </a:spcBef>
              <a:spcAft>
                <a:spcPts val="0"/>
              </a:spcAft>
              <a:buClr>
                <a:srgbClr val="1F5FA0"/>
              </a:buClr>
              <a:buSzPts val="2400"/>
              <a:buFont typeface="Candara"/>
              <a:buNone/>
            </a:pPr>
            <a:r>
              <a:rPr lang="en-US" sz="2400" b="1" i="1" cap="none">
                <a:solidFill>
                  <a:srgbClr val="1F5FA0"/>
                </a:solidFill>
                <a:latin typeface="Candara"/>
                <a:ea typeface="Candara"/>
                <a:cs typeface="Candara"/>
                <a:sym typeface="Candara"/>
              </a:rPr>
              <a:t>Communication</a:t>
            </a:r>
            <a:endParaRPr sz="2400" b="1" i="1" cap="none">
              <a:solidFill>
                <a:srgbClr val="1F5FA0"/>
              </a:solidFill>
              <a:latin typeface="Candara"/>
              <a:ea typeface="Candara"/>
              <a:cs typeface="Candara"/>
              <a:sym typeface="Candara"/>
            </a:endParaRPr>
          </a:p>
        </p:txBody>
      </p:sp>
      <p:pic>
        <p:nvPicPr>
          <p:cNvPr id="166" name="Google Shape;166;p6"/>
          <p:cNvPicPr preferRelativeResize="0"/>
          <p:nvPr/>
        </p:nvPicPr>
        <p:blipFill rotWithShape="1">
          <a:blip r:embed="rId3">
            <a:alphaModFix/>
          </a:blip>
          <a:srcRect/>
          <a:stretch/>
        </p:blipFill>
        <p:spPr>
          <a:xfrm>
            <a:off x="8318500" y="6032500"/>
            <a:ext cx="609600" cy="609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800" advTm="94745">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fade">
                                      <p:cBhvr>
                                        <p:cTn id="7" dur="1"/>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7"/>
          <p:cNvSpPr txBox="1">
            <a:spLocks noGrp="1"/>
          </p:cNvSpPr>
          <p:nvPr>
            <p:ph type="title"/>
          </p:nvPr>
        </p:nvSpPr>
        <p:spPr>
          <a:xfrm>
            <a:off x="276225" y="228600"/>
            <a:ext cx="8591550" cy="1066801"/>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2"/>
              </a:buClr>
              <a:buSzPts val="3600"/>
              <a:buFont typeface="Candara"/>
              <a:buNone/>
            </a:pPr>
            <a:r>
              <a:rPr lang="en-US"/>
              <a:t>Techniques that Help</a:t>
            </a:r>
            <a:endParaRPr/>
          </a:p>
        </p:txBody>
      </p:sp>
      <p:sp>
        <p:nvSpPr>
          <p:cNvPr id="172" name="Google Shape;172;p7"/>
          <p:cNvSpPr txBox="1"/>
          <p:nvPr/>
        </p:nvSpPr>
        <p:spPr>
          <a:xfrm rot="-1563951">
            <a:off x="604350" y="5545654"/>
            <a:ext cx="195930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ndara"/>
                <a:ea typeface="Candara"/>
                <a:cs typeface="Candara"/>
                <a:sym typeface="Candara"/>
              </a:rPr>
              <a:t>Giving recognition</a:t>
            </a:r>
            <a:endParaRPr sz="1800">
              <a:solidFill>
                <a:schemeClr val="dk1"/>
              </a:solidFill>
              <a:latin typeface="Candara"/>
              <a:ea typeface="Candara"/>
              <a:cs typeface="Candara"/>
              <a:sym typeface="Candara"/>
            </a:endParaRPr>
          </a:p>
        </p:txBody>
      </p:sp>
      <p:sp>
        <p:nvSpPr>
          <p:cNvPr id="173" name="Google Shape;173;p7"/>
          <p:cNvSpPr txBox="1"/>
          <p:nvPr/>
        </p:nvSpPr>
        <p:spPr>
          <a:xfrm rot="3370617">
            <a:off x="6630368" y="4682219"/>
            <a:ext cx="199255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ndara"/>
                <a:ea typeface="Candara"/>
                <a:cs typeface="Candara"/>
                <a:sym typeface="Candara"/>
              </a:rPr>
              <a:t>Giving information</a:t>
            </a:r>
            <a:endParaRPr sz="1800">
              <a:solidFill>
                <a:schemeClr val="dk1"/>
              </a:solidFill>
              <a:latin typeface="Candara"/>
              <a:ea typeface="Candara"/>
              <a:cs typeface="Candara"/>
              <a:sym typeface="Candara"/>
            </a:endParaRPr>
          </a:p>
        </p:txBody>
      </p:sp>
      <p:sp>
        <p:nvSpPr>
          <p:cNvPr id="174" name="Google Shape;174;p7"/>
          <p:cNvSpPr txBox="1"/>
          <p:nvPr/>
        </p:nvSpPr>
        <p:spPr>
          <a:xfrm rot="1874930">
            <a:off x="4744578" y="4426672"/>
            <a:ext cx="23655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ndara"/>
                <a:ea typeface="Candara"/>
                <a:cs typeface="Candara"/>
                <a:sym typeface="Candara"/>
              </a:rPr>
              <a:t>Giving broad openings</a:t>
            </a:r>
            <a:endParaRPr sz="1800">
              <a:solidFill>
                <a:schemeClr val="dk1"/>
              </a:solidFill>
              <a:latin typeface="Candara"/>
              <a:ea typeface="Candara"/>
              <a:cs typeface="Candara"/>
              <a:sym typeface="Candara"/>
            </a:endParaRPr>
          </a:p>
        </p:txBody>
      </p:sp>
      <p:sp>
        <p:nvSpPr>
          <p:cNvPr id="175" name="Google Shape;175;p7"/>
          <p:cNvSpPr txBox="1"/>
          <p:nvPr/>
        </p:nvSpPr>
        <p:spPr>
          <a:xfrm rot="-2681018">
            <a:off x="734510" y="4078573"/>
            <a:ext cx="11648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ndara"/>
                <a:ea typeface="Candara"/>
                <a:cs typeface="Candara"/>
                <a:sym typeface="Candara"/>
              </a:rPr>
              <a:t>Accepting</a:t>
            </a:r>
            <a:endParaRPr sz="1800">
              <a:solidFill>
                <a:schemeClr val="dk1"/>
              </a:solidFill>
              <a:latin typeface="Candara"/>
              <a:ea typeface="Candara"/>
              <a:cs typeface="Candara"/>
              <a:sym typeface="Candara"/>
            </a:endParaRPr>
          </a:p>
        </p:txBody>
      </p:sp>
      <p:sp>
        <p:nvSpPr>
          <p:cNvPr id="176" name="Google Shape;176;p7"/>
          <p:cNvSpPr txBox="1"/>
          <p:nvPr/>
        </p:nvSpPr>
        <p:spPr>
          <a:xfrm rot="-822198">
            <a:off x="547213" y="1706676"/>
            <a:ext cx="145480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ndara"/>
                <a:ea typeface="Candara"/>
                <a:cs typeface="Candara"/>
                <a:sym typeface="Candara"/>
              </a:rPr>
              <a:t>Using silence</a:t>
            </a:r>
            <a:endParaRPr sz="1800">
              <a:solidFill>
                <a:schemeClr val="dk1"/>
              </a:solidFill>
              <a:latin typeface="Candara"/>
              <a:ea typeface="Candara"/>
              <a:cs typeface="Candara"/>
              <a:sym typeface="Candara"/>
            </a:endParaRPr>
          </a:p>
        </p:txBody>
      </p:sp>
      <p:sp>
        <p:nvSpPr>
          <p:cNvPr id="177" name="Google Shape;177;p7"/>
          <p:cNvSpPr txBox="1"/>
          <p:nvPr/>
        </p:nvSpPr>
        <p:spPr>
          <a:xfrm rot="623144">
            <a:off x="1798784" y="2360648"/>
            <a:ext cx="233057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ndara"/>
                <a:ea typeface="Candara"/>
                <a:cs typeface="Candara"/>
                <a:sym typeface="Candara"/>
              </a:rPr>
              <a:t>Offering general leads</a:t>
            </a:r>
            <a:endParaRPr sz="1800">
              <a:solidFill>
                <a:schemeClr val="dk1"/>
              </a:solidFill>
              <a:latin typeface="Candara"/>
              <a:ea typeface="Candara"/>
              <a:cs typeface="Candara"/>
              <a:sym typeface="Candara"/>
            </a:endParaRPr>
          </a:p>
        </p:txBody>
      </p:sp>
      <p:sp>
        <p:nvSpPr>
          <p:cNvPr id="178" name="Google Shape;178;p7"/>
          <p:cNvSpPr txBox="1"/>
          <p:nvPr/>
        </p:nvSpPr>
        <p:spPr>
          <a:xfrm rot="1231410">
            <a:off x="5784867" y="1702817"/>
            <a:ext cx="264061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ndara"/>
                <a:ea typeface="Candara"/>
                <a:cs typeface="Candara"/>
                <a:sym typeface="Candara"/>
              </a:rPr>
              <a:t>Placing the event in time or in sequence</a:t>
            </a:r>
            <a:endParaRPr sz="1800">
              <a:solidFill>
                <a:schemeClr val="dk1"/>
              </a:solidFill>
              <a:latin typeface="Candara"/>
              <a:ea typeface="Candara"/>
              <a:cs typeface="Candara"/>
              <a:sym typeface="Candara"/>
            </a:endParaRPr>
          </a:p>
        </p:txBody>
      </p:sp>
      <p:sp>
        <p:nvSpPr>
          <p:cNvPr id="179" name="Google Shape;179;p7"/>
          <p:cNvSpPr txBox="1"/>
          <p:nvPr/>
        </p:nvSpPr>
        <p:spPr>
          <a:xfrm rot="-352266">
            <a:off x="2033116" y="4425444"/>
            <a:ext cx="2219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ndara"/>
                <a:ea typeface="Candara"/>
                <a:cs typeface="Candara"/>
                <a:sym typeface="Candara"/>
              </a:rPr>
              <a:t>Making observations</a:t>
            </a:r>
            <a:endParaRPr sz="1800">
              <a:solidFill>
                <a:schemeClr val="dk1"/>
              </a:solidFill>
              <a:latin typeface="Candara"/>
              <a:ea typeface="Candara"/>
              <a:cs typeface="Candara"/>
              <a:sym typeface="Candara"/>
            </a:endParaRPr>
          </a:p>
        </p:txBody>
      </p:sp>
      <p:sp>
        <p:nvSpPr>
          <p:cNvPr id="180" name="Google Shape;180;p7"/>
          <p:cNvSpPr txBox="1"/>
          <p:nvPr/>
        </p:nvSpPr>
        <p:spPr>
          <a:xfrm rot="939919">
            <a:off x="2868544" y="2058404"/>
            <a:ext cx="255002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ndara"/>
                <a:ea typeface="Candara"/>
                <a:cs typeface="Candara"/>
                <a:sym typeface="Candara"/>
              </a:rPr>
              <a:t>Encouraging description</a:t>
            </a:r>
            <a:endParaRPr sz="1800">
              <a:solidFill>
                <a:schemeClr val="dk1"/>
              </a:solidFill>
              <a:latin typeface="Candara"/>
              <a:ea typeface="Candara"/>
              <a:cs typeface="Candara"/>
              <a:sym typeface="Candara"/>
            </a:endParaRPr>
          </a:p>
        </p:txBody>
      </p:sp>
      <p:sp>
        <p:nvSpPr>
          <p:cNvPr id="181" name="Google Shape;181;p7"/>
          <p:cNvSpPr txBox="1"/>
          <p:nvPr/>
        </p:nvSpPr>
        <p:spPr>
          <a:xfrm rot="1813740">
            <a:off x="7319684" y="3655236"/>
            <a:ext cx="111836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ndara"/>
                <a:ea typeface="Candara"/>
                <a:cs typeface="Candara"/>
                <a:sym typeface="Candara"/>
              </a:rPr>
              <a:t>Restating</a:t>
            </a:r>
            <a:endParaRPr sz="1800">
              <a:solidFill>
                <a:schemeClr val="dk1"/>
              </a:solidFill>
              <a:latin typeface="Candara"/>
              <a:ea typeface="Candara"/>
              <a:cs typeface="Candara"/>
              <a:sym typeface="Candara"/>
            </a:endParaRPr>
          </a:p>
        </p:txBody>
      </p:sp>
      <p:sp>
        <p:nvSpPr>
          <p:cNvPr id="182" name="Google Shape;182;p7"/>
          <p:cNvSpPr txBox="1"/>
          <p:nvPr/>
        </p:nvSpPr>
        <p:spPr>
          <a:xfrm>
            <a:off x="7277895" y="5947920"/>
            <a:ext cx="117708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ndara"/>
                <a:ea typeface="Candara"/>
                <a:cs typeface="Candara"/>
                <a:sym typeface="Candara"/>
              </a:rPr>
              <a:t>Reflecting</a:t>
            </a:r>
            <a:endParaRPr sz="1800">
              <a:solidFill>
                <a:schemeClr val="dk1"/>
              </a:solidFill>
              <a:latin typeface="Candara"/>
              <a:ea typeface="Candara"/>
              <a:cs typeface="Candara"/>
              <a:sym typeface="Candara"/>
            </a:endParaRPr>
          </a:p>
        </p:txBody>
      </p:sp>
      <p:sp>
        <p:nvSpPr>
          <p:cNvPr id="183" name="Google Shape;183;p7"/>
          <p:cNvSpPr txBox="1"/>
          <p:nvPr/>
        </p:nvSpPr>
        <p:spPr>
          <a:xfrm rot="-1981487">
            <a:off x="2004425" y="5515588"/>
            <a:ext cx="330451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ndara"/>
                <a:ea typeface="Candara"/>
                <a:cs typeface="Candara"/>
                <a:sym typeface="Candara"/>
              </a:rPr>
              <a:t>Attempting to translate feelings</a:t>
            </a:r>
            <a:endParaRPr sz="1800">
              <a:solidFill>
                <a:schemeClr val="dk1"/>
              </a:solidFill>
              <a:latin typeface="Candara"/>
              <a:ea typeface="Candara"/>
              <a:cs typeface="Candara"/>
              <a:sym typeface="Candara"/>
            </a:endParaRPr>
          </a:p>
        </p:txBody>
      </p:sp>
      <p:sp>
        <p:nvSpPr>
          <p:cNvPr id="184" name="Google Shape;184;p7"/>
          <p:cNvSpPr txBox="1"/>
          <p:nvPr/>
        </p:nvSpPr>
        <p:spPr>
          <a:xfrm rot="1081147">
            <a:off x="4779656" y="5626882"/>
            <a:ext cx="21342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ndara"/>
                <a:ea typeface="Candara"/>
                <a:cs typeface="Candara"/>
                <a:sym typeface="Candara"/>
              </a:rPr>
              <a:t>Seeking clarification</a:t>
            </a:r>
            <a:endParaRPr sz="1800">
              <a:solidFill>
                <a:schemeClr val="dk1"/>
              </a:solidFill>
              <a:latin typeface="Candara"/>
              <a:ea typeface="Candara"/>
              <a:cs typeface="Candara"/>
              <a:sym typeface="Candara"/>
            </a:endParaRPr>
          </a:p>
        </p:txBody>
      </p:sp>
      <p:sp>
        <p:nvSpPr>
          <p:cNvPr id="185" name="Google Shape;185;p7"/>
          <p:cNvSpPr txBox="1"/>
          <p:nvPr/>
        </p:nvSpPr>
        <p:spPr>
          <a:xfrm rot="-318935">
            <a:off x="2287032" y="3422681"/>
            <a:ext cx="10509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ndara"/>
                <a:ea typeface="Candara"/>
                <a:cs typeface="Candara"/>
                <a:sym typeface="Candara"/>
              </a:rPr>
              <a:t>Focusing</a:t>
            </a:r>
            <a:endParaRPr sz="1800">
              <a:solidFill>
                <a:schemeClr val="dk1"/>
              </a:solidFill>
              <a:latin typeface="Candara"/>
              <a:ea typeface="Candara"/>
              <a:cs typeface="Candara"/>
              <a:sym typeface="Candara"/>
            </a:endParaRPr>
          </a:p>
        </p:txBody>
      </p:sp>
      <p:sp>
        <p:nvSpPr>
          <p:cNvPr id="186" name="Google Shape;186;p7"/>
          <p:cNvSpPr txBox="1"/>
          <p:nvPr/>
        </p:nvSpPr>
        <p:spPr>
          <a:xfrm rot="481863">
            <a:off x="4018765" y="3300967"/>
            <a:ext cx="295071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ndara"/>
                <a:ea typeface="Candara"/>
                <a:cs typeface="Candara"/>
                <a:sym typeface="Candara"/>
              </a:rPr>
              <a:t>Encouraging a plan of action</a:t>
            </a:r>
            <a:endParaRPr sz="1800">
              <a:solidFill>
                <a:schemeClr val="dk1"/>
              </a:solidFill>
              <a:latin typeface="Candara"/>
              <a:ea typeface="Candara"/>
              <a:cs typeface="Candara"/>
              <a:sym typeface="Candara"/>
            </a:endParaRPr>
          </a:p>
        </p:txBody>
      </p:sp>
      <p:sp>
        <p:nvSpPr>
          <p:cNvPr id="187" name="Google Shape;187;p7"/>
          <p:cNvSpPr txBox="1"/>
          <p:nvPr/>
        </p:nvSpPr>
        <p:spPr>
          <a:xfrm rot="-307661">
            <a:off x="786703" y="2840243"/>
            <a:ext cx="138402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ndara"/>
                <a:ea typeface="Candara"/>
                <a:cs typeface="Candara"/>
                <a:sym typeface="Candara"/>
              </a:rPr>
              <a:t>Offering self</a:t>
            </a:r>
            <a:endParaRPr sz="1800">
              <a:solidFill>
                <a:schemeClr val="dk1"/>
              </a:solidFill>
              <a:latin typeface="Candara"/>
              <a:ea typeface="Candara"/>
              <a:cs typeface="Candara"/>
              <a:sym typeface="Candara"/>
            </a:endParaRPr>
          </a:p>
        </p:txBody>
      </p:sp>
      <p:sp>
        <p:nvSpPr>
          <p:cNvPr id="188" name="Google Shape;188;p7"/>
          <p:cNvSpPr txBox="1"/>
          <p:nvPr/>
        </p:nvSpPr>
        <p:spPr>
          <a:xfrm>
            <a:off x="5465961" y="2710505"/>
            <a:ext cx="278558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ndara"/>
                <a:ea typeface="Candara"/>
                <a:cs typeface="Candara"/>
                <a:sym typeface="Candara"/>
              </a:rPr>
              <a:t>Requesting an explanation</a:t>
            </a:r>
            <a:endParaRPr sz="1800">
              <a:solidFill>
                <a:schemeClr val="dk1"/>
              </a:solidFill>
              <a:latin typeface="Candara"/>
              <a:ea typeface="Candara"/>
              <a:cs typeface="Candara"/>
              <a:sym typeface="Candara"/>
            </a:endParaRPr>
          </a:p>
        </p:txBody>
      </p:sp>
      <p:sp>
        <p:nvSpPr>
          <p:cNvPr id="189" name="Google Shape;189;p7"/>
          <p:cNvSpPr txBox="1"/>
          <p:nvPr/>
        </p:nvSpPr>
        <p:spPr>
          <a:xfrm>
            <a:off x="4551319" y="281498"/>
            <a:ext cx="4318361" cy="675935"/>
          </a:xfrm>
          <a:prstGeom prst="rect">
            <a:avLst/>
          </a:prstGeom>
          <a:noFill/>
          <a:ln>
            <a:noFill/>
          </a:ln>
        </p:spPr>
        <p:txBody>
          <a:bodyPr spcFirstLastPara="1" wrap="square" lIns="91425" tIns="45700" rIns="91425" bIns="45700" anchor="b" anchorCtr="0">
            <a:normAutofit/>
          </a:bodyPr>
          <a:lstStyle/>
          <a:p>
            <a:pPr marL="0" marR="0" lvl="0" indent="0" algn="r" rtl="0">
              <a:spcBef>
                <a:spcPts val="0"/>
              </a:spcBef>
              <a:spcAft>
                <a:spcPts val="0"/>
              </a:spcAft>
              <a:buClr>
                <a:srgbClr val="1F5FA0"/>
              </a:buClr>
              <a:buSzPts val="2400"/>
              <a:buFont typeface="Candara"/>
              <a:buNone/>
            </a:pPr>
            <a:r>
              <a:rPr lang="en-US" sz="2400" b="1" i="1" cap="none">
                <a:solidFill>
                  <a:srgbClr val="1F5FA0"/>
                </a:solidFill>
                <a:latin typeface="Candara"/>
                <a:ea typeface="Candara"/>
                <a:cs typeface="Candara"/>
                <a:sym typeface="Candara"/>
              </a:rPr>
              <a:t>Communication</a:t>
            </a:r>
            <a:endParaRPr sz="2400" b="1" i="1" cap="none">
              <a:solidFill>
                <a:srgbClr val="1F5FA0"/>
              </a:solidFill>
              <a:latin typeface="Candara"/>
              <a:ea typeface="Candara"/>
              <a:cs typeface="Candara"/>
              <a:sym typeface="Candara"/>
            </a:endParaRPr>
          </a:p>
        </p:txBody>
      </p:sp>
      <p:pic>
        <p:nvPicPr>
          <p:cNvPr id="190" name="Google Shape;190;p7"/>
          <p:cNvPicPr preferRelativeResize="0"/>
          <p:nvPr/>
        </p:nvPicPr>
        <p:blipFill rotWithShape="1">
          <a:blip r:embed="rId3">
            <a:alphaModFix/>
          </a:blip>
          <a:srcRect/>
          <a:stretch/>
        </p:blipFill>
        <p:spPr>
          <a:xfrm>
            <a:off x="8318500" y="6032500"/>
            <a:ext cx="609600" cy="609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800" advTm="127173">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fade">
                                      <p:cBhvr>
                                        <p:cTn id="7" dur="1"/>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8"/>
          <p:cNvSpPr txBox="1">
            <a:spLocks noGrp="1"/>
          </p:cNvSpPr>
          <p:nvPr>
            <p:ph type="title"/>
          </p:nvPr>
        </p:nvSpPr>
        <p:spPr>
          <a:xfrm>
            <a:off x="276225" y="228600"/>
            <a:ext cx="8591550" cy="1066801"/>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2"/>
              </a:buClr>
              <a:buSzPts val="3600"/>
              <a:buFont typeface="Candara"/>
              <a:buNone/>
            </a:pPr>
            <a:r>
              <a:rPr lang="en-US"/>
              <a:t>Techniques that Hinder</a:t>
            </a:r>
            <a:endParaRPr/>
          </a:p>
        </p:txBody>
      </p:sp>
      <p:sp>
        <p:nvSpPr>
          <p:cNvPr id="196" name="Google Shape;196;p8"/>
          <p:cNvSpPr txBox="1"/>
          <p:nvPr/>
        </p:nvSpPr>
        <p:spPr>
          <a:xfrm>
            <a:off x="4551319" y="281498"/>
            <a:ext cx="4318361" cy="675935"/>
          </a:xfrm>
          <a:prstGeom prst="rect">
            <a:avLst/>
          </a:prstGeom>
          <a:noFill/>
          <a:ln>
            <a:noFill/>
          </a:ln>
        </p:spPr>
        <p:txBody>
          <a:bodyPr spcFirstLastPara="1" wrap="square" lIns="91425" tIns="45700" rIns="91425" bIns="45700" anchor="b" anchorCtr="0">
            <a:normAutofit/>
          </a:bodyPr>
          <a:lstStyle/>
          <a:p>
            <a:pPr marL="0" marR="0" lvl="0" indent="0" algn="r" rtl="0">
              <a:spcBef>
                <a:spcPts val="0"/>
              </a:spcBef>
              <a:spcAft>
                <a:spcPts val="0"/>
              </a:spcAft>
              <a:buClr>
                <a:srgbClr val="1F5FA0"/>
              </a:buClr>
              <a:buSzPts val="2400"/>
              <a:buFont typeface="Candara"/>
              <a:buNone/>
            </a:pPr>
            <a:r>
              <a:rPr lang="en-US" sz="2400" b="1" i="1" cap="none">
                <a:solidFill>
                  <a:srgbClr val="1F5FA0"/>
                </a:solidFill>
                <a:latin typeface="Candara"/>
                <a:ea typeface="Candara"/>
                <a:cs typeface="Candara"/>
                <a:sym typeface="Candara"/>
              </a:rPr>
              <a:t>Communication</a:t>
            </a:r>
            <a:endParaRPr sz="2400" b="1" i="1" cap="none">
              <a:solidFill>
                <a:srgbClr val="1F5FA0"/>
              </a:solidFill>
              <a:latin typeface="Candara"/>
              <a:ea typeface="Candara"/>
              <a:cs typeface="Candara"/>
              <a:sym typeface="Candara"/>
            </a:endParaRPr>
          </a:p>
        </p:txBody>
      </p:sp>
      <p:sp>
        <p:nvSpPr>
          <p:cNvPr id="197" name="Google Shape;197;p8"/>
          <p:cNvSpPr txBox="1"/>
          <p:nvPr/>
        </p:nvSpPr>
        <p:spPr>
          <a:xfrm rot="1483912">
            <a:off x="3303755" y="3619851"/>
            <a:ext cx="272077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ndara"/>
                <a:ea typeface="Candara"/>
                <a:cs typeface="Candara"/>
                <a:sym typeface="Candara"/>
              </a:rPr>
              <a:t>Offering false reassurance</a:t>
            </a:r>
            <a:endParaRPr sz="1800">
              <a:solidFill>
                <a:schemeClr val="dk1"/>
              </a:solidFill>
              <a:latin typeface="Candara"/>
              <a:ea typeface="Candara"/>
              <a:cs typeface="Candara"/>
              <a:sym typeface="Candara"/>
            </a:endParaRPr>
          </a:p>
        </p:txBody>
      </p:sp>
      <p:sp>
        <p:nvSpPr>
          <p:cNvPr id="198" name="Google Shape;198;p8"/>
          <p:cNvSpPr txBox="1"/>
          <p:nvPr/>
        </p:nvSpPr>
        <p:spPr>
          <a:xfrm rot="-2954856">
            <a:off x="454297" y="3520271"/>
            <a:ext cx="23522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ndara"/>
                <a:ea typeface="Candara"/>
                <a:cs typeface="Candara"/>
                <a:sym typeface="Candara"/>
              </a:rPr>
              <a:t>Expressing judgement</a:t>
            </a:r>
            <a:endParaRPr sz="1800">
              <a:solidFill>
                <a:schemeClr val="dk1"/>
              </a:solidFill>
              <a:latin typeface="Candara"/>
              <a:ea typeface="Candara"/>
              <a:cs typeface="Candara"/>
              <a:sym typeface="Candara"/>
            </a:endParaRPr>
          </a:p>
        </p:txBody>
      </p:sp>
      <p:sp>
        <p:nvSpPr>
          <p:cNvPr id="199" name="Google Shape;199;p8"/>
          <p:cNvSpPr txBox="1"/>
          <p:nvPr/>
        </p:nvSpPr>
        <p:spPr>
          <a:xfrm rot="1180970">
            <a:off x="6742167" y="1747990"/>
            <a:ext cx="101162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ndara"/>
                <a:ea typeface="Candara"/>
                <a:cs typeface="Candara"/>
                <a:sym typeface="Candara"/>
              </a:rPr>
              <a:t>Advising</a:t>
            </a:r>
            <a:endParaRPr sz="1800">
              <a:solidFill>
                <a:schemeClr val="dk1"/>
              </a:solidFill>
              <a:latin typeface="Candara"/>
              <a:ea typeface="Candara"/>
              <a:cs typeface="Candara"/>
              <a:sym typeface="Candara"/>
            </a:endParaRPr>
          </a:p>
        </p:txBody>
      </p:sp>
      <p:sp>
        <p:nvSpPr>
          <p:cNvPr id="200" name="Google Shape;200;p8"/>
          <p:cNvSpPr txBox="1"/>
          <p:nvPr/>
        </p:nvSpPr>
        <p:spPr>
          <a:xfrm rot="-525455">
            <a:off x="4932073" y="2598728"/>
            <a:ext cx="13363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ndara"/>
                <a:ea typeface="Candara"/>
                <a:cs typeface="Candara"/>
                <a:sym typeface="Candara"/>
              </a:rPr>
              <a:t>Disagreeing</a:t>
            </a:r>
            <a:endParaRPr sz="1800">
              <a:solidFill>
                <a:schemeClr val="dk1"/>
              </a:solidFill>
              <a:latin typeface="Candara"/>
              <a:ea typeface="Candara"/>
              <a:cs typeface="Candara"/>
              <a:sym typeface="Candara"/>
            </a:endParaRPr>
          </a:p>
        </p:txBody>
      </p:sp>
      <p:sp>
        <p:nvSpPr>
          <p:cNvPr id="201" name="Google Shape;201;p8"/>
          <p:cNvSpPr txBox="1"/>
          <p:nvPr/>
        </p:nvSpPr>
        <p:spPr>
          <a:xfrm rot="-998907">
            <a:off x="3611072" y="5430033"/>
            <a:ext cx="119996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ndara"/>
                <a:ea typeface="Candara"/>
                <a:cs typeface="Candara"/>
                <a:sym typeface="Candara"/>
              </a:rPr>
              <a:t>Defending</a:t>
            </a:r>
            <a:endParaRPr sz="1800">
              <a:solidFill>
                <a:schemeClr val="dk1"/>
              </a:solidFill>
              <a:latin typeface="Candara"/>
              <a:ea typeface="Candara"/>
              <a:cs typeface="Candara"/>
              <a:sym typeface="Candara"/>
            </a:endParaRPr>
          </a:p>
        </p:txBody>
      </p:sp>
      <p:sp>
        <p:nvSpPr>
          <p:cNvPr id="202" name="Google Shape;202;p8"/>
          <p:cNvSpPr txBox="1"/>
          <p:nvPr/>
        </p:nvSpPr>
        <p:spPr>
          <a:xfrm rot="831369">
            <a:off x="5588802" y="5813420"/>
            <a:ext cx="330811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ndara"/>
                <a:ea typeface="Candara"/>
                <a:cs typeface="Candara"/>
                <a:sym typeface="Candara"/>
              </a:rPr>
              <a:t>Making stereotypical comments</a:t>
            </a:r>
            <a:endParaRPr sz="1800">
              <a:solidFill>
                <a:schemeClr val="dk1"/>
              </a:solidFill>
              <a:latin typeface="Candara"/>
              <a:ea typeface="Candara"/>
              <a:cs typeface="Candara"/>
              <a:sym typeface="Candara"/>
            </a:endParaRPr>
          </a:p>
        </p:txBody>
      </p:sp>
      <p:sp>
        <p:nvSpPr>
          <p:cNvPr id="203" name="Google Shape;203;p8"/>
          <p:cNvSpPr txBox="1"/>
          <p:nvPr/>
        </p:nvSpPr>
        <p:spPr>
          <a:xfrm rot="-1053010">
            <a:off x="452719" y="1907566"/>
            <a:ext cx="314818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ndara"/>
                <a:ea typeface="Candara"/>
                <a:cs typeface="Candara"/>
                <a:sym typeface="Candara"/>
              </a:rPr>
              <a:t>Introducing an unrelated topic</a:t>
            </a:r>
            <a:endParaRPr sz="1800">
              <a:solidFill>
                <a:schemeClr val="dk1"/>
              </a:solidFill>
              <a:latin typeface="Candara"/>
              <a:ea typeface="Candara"/>
              <a:cs typeface="Candara"/>
              <a:sym typeface="Candara"/>
            </a:endParaRPr>
          </a:p>
        </p:txBody>
      </p:sp>
      <p:sp>
        <p:nvSpPr>
          <p:cNvPr id="204" name="Google Shape;204;p8"/>
          <p:cNvSpPr txBox="1"/>
          <p:nvPr/>
        </p:nvSpPr>
        <p:spPr>
          <a:xfrm rot="1454622">
            <a:off x="1013700" y="5630469"/>
            <a:ext cx="141265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ndara"/>
                <a:ea typeface="Candara"/>
                <a:cs typeface="Candara"/>
                <a:sym typeface="Candara"/>
              </a:rPr>
              <a:t>Using jargon</a:t>
            </a:r>
            <a:endParaRPr sz="1800">
              <a:solidFill>
                <a:schemeClr val="dk1"/>
              </a:solidFill>
              <a:latin typeface="Candara"/>
              <a:ea typeface="Candara"/>
              <a:cs typeface="Candara"/>
              <a:sym typeface="Candara"/>
            </a:endParaRPr>
          </a:p>
        </p:txBody>
      </p:sp>
      <p:sp>
        <p:nvSpPr>
          <p:cNvPr id="205" name="Google Shape;205;p8"/>
          <p:cNvSpPr txBox="1"/>
          <p:nvPr/>
        </p:nvSpPr>
        <p:spPr>
          <a:xfrm rot="-799359">
            <a:off x="6311069" y="4531765"/>
            <a:ext cx="15036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ndara"/>
                <a:ea typeface="Candara"/>
                <a:cs typeface="Candara"/>
                <a:sym typeface="Candara"/>
              </a:rPr>
              <a:t>Sympathizing</a:t>
            </a:r>
            <a:endParaRPr sz="1800">
              <a:solidFill>
                <a:schemeClr val="dk1"/>
              </a:solidFill>
              <a:latin typeface="Candara"/>
              <a:ea typeface="Candara"/>
              <a:cs typeface="Candara"/>
              <a:sym typeface="Candara"/>
            </a:endParaRPr>
          </a:p>
        </p:txBody>
      </p:sp>
      <p:sp>
        <p:nvSpPr>
          <p:cNvPr id="206" name="Google Shape;206;p8"/>
          <p:cNvSpPr txBox="1"/>
          <p:nvPr/>
        </p:nvSpPr>
        <p:spPr>
          <a:xfrm>
            <a:off x="4494766" y="1809122"/>
            <a:ext cx="13685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ndara"/>
                <a:ea typeface="Candara"/>
                <a:cs typeface="Candara"/>
                <a:sym typeface="Candara"/>
              </a:rPr>
              <a:t>Story-telling</a:t>
            </a:r>
            <a:endParaRPr sz="1800">
              <a:solidFill>
                <a:schemeClr val="dk1"/>
              </a:solidFill>
              <a:latin typeface="Candara"/>
              <a:ea typeface="Candara"/>
              <a:cs typeface="Candara"/>
              <a:sym typeface="Candara"/>
            </a:endParaRPr>
          </a:p>
        </p:txBody>
      </p:sp>
      <p:sp>
        <p:nvSpPr>
          <p:cNvPr id="207" name="Google Shape;207;p8"/>
          <p:cNvSpPr txBox="1"/>
          <p:nvPr/>
        </p:nvSpPr>
        <p:spPr>
          <a:xfrm rot="1875094">
            <a:off x="6858736" y="3272843"/>
            <a:ext cx="120943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ndara"/>
                <a:ea typeface="Candara"/>
                <a:cs typeface="Candara"/>
                <a:sym typeface="Candara"/>
              </a:rPr>
              <a:t>Correcting</a:t>
            </a:r>
            <a:endParaRPr sz="1800">
              <a:solidFill>
                <a:schemeClr val="dk1"/>
              </a:solidFill>
              <a:latin typeface="Candara"/>
              <a:ea typeface="Candara"/>
              <a:cs typeface="Candara"/>
              <a:sym typeface="Candara"/>
            </a:endParaRPr>
          </a:p>
        </p:txBody>
      </p:sp>
      <p:sp>
        <p:nvSpPr>
          <p:cNvPr id="208" name="Google Shape;208;p8"/>
          <p:cNvSpPr txBox="1"/>
          <p:nvPr/>
        </p:nvSpPr>
        <p:spPr>
          <a:xfrm rot="-774703">
            <a:off x="2564702" y="4381596"/>
            <a:ext cx="115567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ndara"/>
                <a:ea typeface="Candara"/>
                <a:cs typeface="Candara"/>
                <a:sym typeface="Candara"/>
              </a:rPr>
              <a:t>Educating</a:t>
            </a:r>
            <a:endParaRPr sz="1800">
              <a:solidFill>
                <a:schemeClr val="dk1"/>
              </a:solidFill>
              <a:latin typeface="Candara"/>
              <a:ea typeface="Candara"/>
              <a:cs typeface="Candara"/>
              <a:sym typeface="Candara"/>
            </a:endParaRPr>
          </a:p>
        </p:txBody>
      </p:sp>
      <p:pic>
        <p:nvPicPr>
          <p:cNvPr id="209" name="Google Shape;209;p8"/>
          <p:cNvPicPr preferRelativeResize="0"/>
          <p:nvPr/>
        </p:nvPicPr>
        <p:blipFill rotWithShape="1">
          <a:blip r:embed="rId3">
            <a:alphaModFix/>
          </a:blip>
          <a:srcRect/>
          <a:stretch/>
        </p:blipFill>
        <p:spPr>
          <a:xfrm>
            <a:off x="8318500" y="6032500"/>
            <a:ext cx="609600" cy="609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800" advTm="97138">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fade">
                                      <p:cBhvr>
                                        <p:cTn id="7" dur="1"/>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9" descr="2012-02-06_14;20;16.jpg"/>
          <p:cNvPicPr preferRelativeResize="0"/>
          <p:nvPr/>
        </p:nvPicPr>
        <p:blipFill rotWithShape="1">
          <a:blip r:embed="rId3">
            <a:alphaModFix/>
          </a:blip>
          <a:srcRect/>
          <a:stretch/>
        </p:blipFill>
        <p:spPr>
          <a:xfrm>
            <a:off x="5592416" y="3522361"/>
            <a:ext cx="3054163" cy="2942727"/>
          </a:xfrm>
          <a:prstGeom prst="rect">
            <a:avLst/>
          </a:prstGeom>
          <a:noFill/>
          <a:ln>
            <a:noFill/>
          </a:ln>
        </p:spPr>
      </p:pic>
      <p:sp>
        <p:nvSpPr>
          <p:cNvPr id="215" name="Google Shape;215;p9"/>
          <p:cNvSpPr txBox="1">
            <a:spLocks noGrp="1"/>
          </p:cNvSpPr>
          <p:nvPr>
            <p:ph type="title"/>
          </p:nvPr>
        </p:nvSpPr>
        <p:spPr>
          <a:xfrm>
            <a:off x="276225" y="228600"/>
            <a:ext cx="8591550" cy="1066801"/>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2"/>
              </a:buClr>
              <a:buSzPts val="3600"/>
              <a:buFont typeface="Candara"/>
              <a:buNone/>
            </a:pPr>
            <a:r>
              <a:rPr lang="en-US"/>
              <a:t>What Will I Talk About?</a:t>
            </a:r>
            <a:endParaRPr/>
          </a:p>
        </p:txBody>
      </p:sp>
      <p:sp>
        <p:nvSpPr>
          <p:cNvPr id="216" name="Google Shape;216;p9"/>
          <p:cNvSpPr txBox="1">
            <a:spLocks noGrp="1"/>
          </p:cNvSpPr>
          <p:nvPr>
            <p:ph type="body" idx="1"/>
          </p:nvPr>
        </p:nvSpPr>
        <p:spPr>
          <a:xfrm>
            <a:off x="274320" y="1298448"/>
            <a:ext cx="8595360" cy="4937760"/>
          </a:xfrm>
          <a:prstGeom prst="rect">
            <a:avLst/>
          </a:prstGeom>
          <a:noFill/>
          <a:ln>
            <a:noFill/>
          </a:ln>
        </p:spPr>
        <p:txBody>
          <a:bodyPr spcFirstLastPara="1" wrap="square" lIns="91425" tIns="45700" rIns="91425" bIns="45700" anchor="t" anchorCtr="0">
            <a:normAutofit fontScale="85000" lnSpcReduction="20000"/>
          </a:bodyPr>
          <a:lstStyle/>
          <a:p>
            <a:pPr marL="171450" lvl="0" indent="-160972" algn="l" rtl="0">
              <a:spcBef>
                <a:spcPts val="0"/>
              </a:spcBef>
              <a:spcAft>
                <a:spcPts val="0"/>
              </a:spcAft>
              <a:buSzPct val="122222"/>
              <a:buChar char="●"/>
            </a:pPr>
            <a:r>
              <a:rPr lang="en-US"/>
              <a:t>General tips:</a:t>
            </a:r>
            <a:endParaRPr/>
          </a:p>
          <a:p>
            <a:pPr marL="344488" lvl="1" indent="-164211" algn="l" rtl="0">
              <a:spcBef>
                <a:spcPts val="600"/>
              </a:spcBef>
              <a:spcAft>
                <a:spcPts val="0"/>
              </a:spcAft>
              <a:buSzPct val="142857"/>
              <a:buChar char="○"/>
            </a:pPr>
            <a:r>
              <a:rPr lang="en-US"/>
              <a:t>Before you arrive, review what you know</a:t>
            </a:r>
            <a:endParaRPr/>
          </a:p>
          <a:p>
            <a:pPr marL="344488" lvl="1" indent="-164211" algn="l" rtl="0">
              <a:spcBef>
                <a:spcPts val="600"/>
              </a:spcBef>
              <a:spcAft>
                <a:spcPts val="0"/>
              </a:spcAft>
              <a:buSzPct val="142857"/>
              <a:buChar char="○"/>
            </a:pPr>
            <a:r>
              <a:rPr lang="en-US"/>
              <a:t>Ask open-ended questions</a:t>
            </a:r>
            <a:endParaRPr/>
          </a:p>
          <a:p>
            <a:pPr marL="344488" lvl="1" indent="-164211" algn="l" rtl="0">
              <a:spcBef>
                <a:spcPts val="600"/>
              </a:spcBef>
              <a:spcAft>
                <a:spcPts val="0"/>
              </a:spcAft>
              <a:buSzPct val="142857"/>
              <a:buChar char="○"/>
            </a:pPr>
            <a:r>
              <a:rPr lang="en-US"/>
              <a:t>Be prepared to share information about yourself</a:t>
            </a:r>
            <a:endParaRPr/>
          </a:p>
          <a:p>
            <a:pPr marL="344488" lvl="1" indent="-164211" algn="l" rtl="0">
              <a:spcBef>
                <a:spcPts val="600"/>
              </a:spcBef>
              <a:spcAft>
                <a:spcPts val="0"/>
              </a:spcAft>
              <a:buSzPct val="142857"/>
              <a:buChar char="○"/>
            </a:pPr>
            <a:r>
              <a:rPr lang="en-US"/>
              <a:t>When you arrive, “take the temperature of the room”</a:t>
            </a:r>
            <a:endParaRPr/>
          </a:p>
          <a:p>
            <a:pPr marL="344488" lvl="1" indent="-164211" algn="l" rtl="0">
              <a:spcBef>
                <a:spcPts val="600"/>
              </a:spcBef>
              <a:spcAft>
                <a:spcPts val="0"/>
              </a:spcAft>
              <a:buSzPct val="142857"/>
              <a:buChar char="○"/>
            </a:pPr>
            <a:r>
              <a:rPr lang="en-US"/>
              <a:t>Introduce yourself – and be prepared to do this several times if necessary</a:t>
            </a:r>
            <a:endParaRPr/>
          </a:p>
          <a:p>
            <a:pPr marL="344488" lvl="1" indent="-164211" algn="l" rtl="0">
              <a:spcBef>
                <a:spcPts val="600"/>
              </a:spcBef>
              <a:spcAft>
                <a:spcPts val="0"/>
              </a:spcAft>
              <a:buSzPct val="142857"/>
              <a:buChar char="○"/>
            </a:pPr>
            <a:r>
              <a:rPr lang="en-US"/>
              <a:t>Be yourself</a:t>
            </a:r>
            <a:endParaRPr/>
          </a:p>
          <a:p>
            <a:pPr marL="344488" lvl="1" indent="-56261" algn="l" rtl="0">
              <a:spcBef>
                <a:spcPts val="600"/>
              </a:spcBef>
              <a:spcAft>
                <a:spcPts val="0"/>
              </a:spcAft>
              <a:buSzPct val="142857"/>
              <a:buNone/>
            </a:pPr>
            <a:endParaRPr/>
          </a:p>
          <a:p>
            <a:pPr marL="171450" lvl="0" indent="-160972" algn="l" rtl="0">
              <a:spcBef>
                <a:spcPts val="600"/>
              </a:spcBef>
              <a:spcAft>
                <a:spcPts val="0"/>
              </a:spcAft>
              <a:buClr>
                <a:srgbClr val="629DD1"/>
              </a:buClr>
              <a:buSzPct val="122222"/>
              <a:buChar char="●"/>
            </a:pPr>
            <a:r>
              <a:rPr lang="en-US">
                <a:solidFill>
                  <a:srgbClr val="242852"/>
                </a:solidFill>
              </a:rPr>
              <a:t>Conversation starters:</a:t>
            </a:r>
            <a:endParaRPr>
              <a:solidFill>
                <a:srgbClr val="242852"/>
              </a:solidFill>
            </a:endParaRPr>
          </a:p>
          <a:p>
            <a:pPr marL="344488" lvl="1" indent="-164211" algn="l" rtl="0">
              <a:spcBef>
                <a:spcPts val="600"/>
              </a:spcBef>
              <a:spcAft>
                <a:spcPts val="0"/>
              </a:spcAft>
              <a:buSzPct val="142857"/>
              <a:buChar char="○"/>
            </a:pPr>
            <a:r>
              <a:rPr lang="en-US"/>
              <a:t>Talk about the person’s home or room</a:t>
            </a:r>
            <a:endParaRPr/>
          </a:p>
          <a:p>
            <a:pPr marL="344488" lvl="1" indent="-164211" algn="l" rtl="0">
              <a:spcBef>
                <a:spcPts val="600"/>
              </a:spcBef>
              <a:spcAft>
                <a:spcPts val="0"/>
              </a:spcAft>
              <a:buSzPct val="142857"/>
              <a:buChar char="○"/>
            </a:pPr>
            <a:r>
              <a:rPr lang="en-US"/>
              <a:t>Ask about the person and family</a:t>
            </a:r>
            <a:endParaRPr/>
          </a:p>
          <a:p>
            <a:pPr marL="344488" lvl="1" indent="-164211" algn="l" rtl="0">
              <a:spcBef>
                <a:spcPts val="600"/>
              </a:spcBef>
              <a:spcAft>
                <a:spcPts val="0"/>
              </a:spcAft>
              <a:buSzPct val="142857"/>
              <a:buChar char="○"/>
            </a:pPr>
            <a:r>
              <a:rPr lang="en-US"/>
              <a:t>Ask about his/her life story</a:t>
            </a:r>
            <a:endParaRPr/>
          </a:p>
          <a:p>
            <a:pPr marL="344488" lvl="1" indent="-164211" algn="l" rtl="0">
              <a:spcBef>
                <a:spcPts val="600"/>
              </a:spcBef>
              <a:spcAft>
                <a:spcPts val="0"/>
              </a:spcAft>
              <a:buSzPct val="142857"/>
              <a:buChar char="○"/>
            </a:pPr>
            <a:r>
              <a:rPr lang="en-US"/>
              <a:t>Discuss what’s happening now or this week</a:t>
            </a:r>
            <a:endParaRPr/>
          </a:p>
          <a:p>
            <a:pPr marL="344488" lvl="1" indent="-164211" algn="l" rtl="0">
              <a:spcBef>
                <a:spcPts val="600"/>
              </a:spcBef>
              <a:spcAft>
                <a:spcPts val="0"/>
              </a:spcAft>
              <a:buSzPct val="142857"/>
              <a:buChar char="○"/>
            </a:pPr>
            <a:r>
              <a:rPr lang="en-US"/>
              <a:t>Explore his/her social interests</a:t>
            </a:r>
            <a:endParaRPr/>
          </a:p>
          <a:p>
            <a:pPr marL="344488" lvl="1" indent="-164211" algn="l" rtl="0">
              <a:spcBef>
                <a:spcPts val="600"/>
              </a:spcBef>
              <a:spcAft>
                <a:spcPts val="1200"/>
              </a:spcAft>
              <a:buSzPct val="142857"/>
              <a:buChar char="○"/>
            </a:pPr>
            <a:r>
              <a:rPr lang="en-US"/>
              <a:t>Discuss his/her thoughts and feelings</a:t>
            </a:r>
            <a:endParaRPr/>
          </a:p>
        </p:txBody>
      </p:sp>
      <p:sp>
        <p:nvSpPr>
          <p:cNvPr id="217" name="Google Shape;217;p9"/>
          <p:cNvSpPr txBox="1"/>
          <p:nvPr/>
        </p:nvSpPr>
        <p:spPr>
          <a:xfrm>
            <a:off x="4551319" y="281498"/>
            <a:ext cx="4318361" cy="675935"/>
          </a:xfrm>
          <a:prstGeom prst="rect">
            <a:avLst/>
          </a:prstGeom>
          <a:noFill/>
          <a:ln>
            <a:noFill/>
          </a:ln>
        </p:spPr>
        <p:txBody>
          <a:bodyPr spcFirstLastPara="1" wrap="square" lIns="91425" tIns="45700" rIns="91425" bIns="45700" anchor="b" anchorCtr="0">
            <a:normAutofit/>
          </a:bodyPr>
          <a:lstStyle/>
          <a:p>
            <a:pPr marL="0" marR="0" lvl="0" indent="0" algn="r" rtl="0">
              <a:spcBef>
                <a:spcPts val="0"/>
              </a:spcBef>
              <a:spcAft>
                <a:spcPts val="0"/>
              </a:spcAft>
              <a:buClr>
                <a:srgbClr val="1F5FA0"/>
              </a:buClr>
              <a:buSzPts val="2400"/>
              <a:buFont typeface="Candara"/>
              <a:buNone/>
            </a:pPr>
            <a:r>
              <a:rPr lang="en-US" sz="2400" b="1" i="1" cap="none">
                <a:solidFill>
                  <a:srgbClr val="1F5FA0"/>
                </a:solidFill>
                <a:latin typeface="Candara"/>
                <a:ea typeface="Candara"/>
                <a:cs typeface="Candara"/>
                <a:sym typeface="Candara"/>
              </a:rPr>
              <a:t>Communication</a:t>
            </a:r>
            <a:endParaRPr sz="2400" b="1" i="1" cap="none">
              <a:solidFill>
                <a:srgbClr val="1F5FA0"/>
              </a:solidFill>
              <a:latin typeface="Candara"/>
              <a:ea typeface="Candara"/>
              <a:cs typeface="Candara"/>
              <a:sym typeface="Candara"/>
            </a:endParaRPr>
          </a:p>
        </p:txBody>
      </p:sp>
      <p:pic>
        <p:nvPicPr>
          <p:cNvPr id="218" name="Google Shape;218;p9"/>
          <p:cNvPicPr preferRelativeResize="0"/>
          <p:nvPr/>
        </p:nvPicPr>
        <p:blipFill rotWithShape="1">
          <a:blip r:embed="rId4">
            <a:alphaModFix/>
          </a:blip>
          <a:srcRect/>
          <a:stretch/>
        </p:blipFill>
        <p:spPr>
          <a:xfrm>
            <a:off x="8318500" y="6032500"/>
            <a:ext cx="609600" cy="609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800" advTm="169663">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1"/>
                                        <p:tgtEl>
                                          <p:spTgt spid="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0"/>
          <p:cNvSpPr txBox="1">
            <a:spLocks noGrp="1"/>
          </p:cNvSpPr>
          <p:nvPr>
            <p:ph type="title"/>
          </p:nvPr>
        </p:nvSpPr>
        <p:spPr>
          <a:xfrm>
            <a:off x="276225" y="228600"/>
            <a:ext cx="8591550" cy="1066801"/>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2"/>
              </a:buClr>
              <a:buSzPts val="3600"/>
              <a:buFont typeface="Candara"/>
              <a:buNone/>
            </a:pPr>
            <a:r>
              <a:rPr lang="en-US"/>
              <a:t>Privacy and Confidentiality</a:t>
            </a:r>
            <a:endParaRPr/>
          </a:p>
        </p:txBody>
      </p:sp>
      <p:sp>
        <p:nvSpPr>
          <p:cNvPr id="224" name="Google Shape;224;p10"/>
          <p:cNvSpPr txBox="1">
            <a:spLocks noGrp="1"/>
          </p:cNvSpPr>
          <p:nvPr>
            <p:ph type="body" idx="1"/>
          </p:nvPr>
        </p:nvSpPr>
        <p:spPr>
          <a:xfrm>
            <a:off x="274320" y="1298448"/>
            <a:ext cx="8595360" cy="4937760"/>
          </a:xfrm>
          <a:prstGeom prst="rect">
            <a:avLst/>
          </a:prstGeom>
          <a:noFill/>
          <a:ln>
            <a:noFill/>
          </a:ln>
        </p:spPr>
        <p:txBody>
          <a:bodyPr spcFirstLastPara="1" wrap="square" lIns="91425" tIns="45700" rIns="91425" bIns="45700" anchor="t" anchorCtr="0">
            <a:normAutofit/>
          </a:bodyPr>
          <a:lstStyle/>
          <a:p>
            <a:pPr marL="171450" lvl="0" indent="-171450" algn="l" rtl="0">
              <a:spcBef>
                <a:spcPts val="0"/>
              </a:spcBef>
              <a:spcAft>
                <a:spcPts val="0"/>
              </a:spcAft>
              <a:buSzPts val="2200"/>
              <a:buChar char="●"/>
            </a:pPr>
            <a:r>
              <a:rPr lang="en-US"/>
              <a:t>Do not disclose:</a:t>
            </a:r>
            <a:r>
              <a:rPr lang="en-US" sz="2400"/>
              <a:t> </a:t>
            </a:r>
            <a:endParaRPr/>
          </a:p>
          <a:p>
            <a:pPr marL="344488" lvl="1" indent="-173736" algn="l" rtl="0">
              <a:spcBef>
                <a:spcPts val="600"/>
              </a:spcBef>
              <a:spcAft>
                <a:spcPts val="0"/>
              </a:spcAft>
              <a:buSzPts val="2000"/>
              <a:buChar char="○"/>
            </a:pPr>
            <a:r>
              <a:rPr lang="en-US"/>
              <a:t>who you are caring for</a:t>
            </a:r>
            <a:endParaRPr/>
          </a:p>
          <a:p>
            <a:pPr marL="344488" lvl="1" indent="-173736" algn="l" rtl="0">
              <a:spcBef>
                <a:spcPts val="600"/>
              </a:spcBef>
              <a:spcAft>
                <a:spcPts val="0"/>
              </a:spcAft>
              <a:buSzPts val="2000"/>
              <a:buChar char="○"/>
            </a:pPr>
            <a:r>
              <a:rPr lang="en-US"/>
              <a:t>the state of wellness of the ill person or family members</a:t>
            </a:r>
            <a:endParaRPr/>
          </a:p>
          <a:p>
            <a:pPr marL="344488" lvl="1" indent="-173736" algn="l" rtl="0">
              <a:spcBef>
                <a:spcPts val="600"/>
              </a:spcBef>
              <a:spcAft>
                <a:spcPts val="0"/>
              </a:spcAft>
              <a:buSzPts val="2000"/>
              <a:buChar char="○"/>
            </a:pPr>
            <a:r>
              <a:rPr lang="en-US"/>
              <a:t>anything that is said to you by the person and/or family members</a:t>
            </a:r>
            <a:endParaRPr/>
          </a:p>
          <a:p>
            <a:pPr marL="344488" lvl="1" indent="-173736" algn="l" rtl="0">
              <a:spcBef>
                <a:spcPts val="600"/>
              </a:spcBef>
              <a:spcAft>
                <a:spcPts val="0"/>
              </a:spcAft>
              <a:buSzPts val="2000"/>
              <a:buChar char="○"/>
            </a:pPr>
            <a:r>
              <a:rPr lang="en-US"/>
              <a:t>anything that you observe or overhear during your assignment</a:t>
            </a:r>
            <a:endParaRPr/>
          </a:p>
          <a:p>
            <a:pPr marL="344488" lvl="1" indent="-173736" algn="l" rtl="0">
              <a:spcBef>
                <a:spcPts val="600"/>
              </a:spcBef>
              <a:spcAft>
                <a:spcPts val="0"/>
              </a:spcAft>
              <a:buSzPts val="2000"/>
              <a:buChar char="○"/>
            </a:pPr>
            <a:r>
              <a:rPr lang="en-US"/>
              <a:t>how the person died</a:t>
            </a:r>
            <a:endParaRPr/>
          </a:p>
          <a:p>
            <a:pPr marL="344488" lvl="1" indent="-173736" algn="l" rtl="0">
              <a:spcBef>
                <a:spcPts val="600"/>
              </a:spcBef>
              <a:spcAft>
                <a:spcPts val="1200"/>
              </a:spcAft>
              <a:buSzPts val="2000"/>
              <a:buChar char="○"/>
            </a:pPr>
            <a:r>
              <a:rPr lang="en-US"/>
              <a:t>how the family members grieve</a:t>
            </a:r>
            <a:endParaRPr/>
          </a:p>
        </p:txBody>
      </p:sp>
      <p:sp>
        <p:nvSpPr>
          <p:cNvPr id="225" name="Google Shape;225;p10"/>
          <p:cNvSpPr txBox="1"/>
          <p:nvPr/>
        </p:nvSpPr>
        <p:spPr>
          <a:xfrm>
            <a:off x="4551319" y="281498"/>
            <a:ext cx="4318361" cy="675935"/>
          </a:xfrm>
          <a:prstGeom prst="rect">
            <a:avLst/>
          </a:prstGeom>
          <a:noFill/>
          <a:ln>
            <a:noFill/>
          </a:ln>
        </p:spPr>
        <p:txBody>
          <a:bodyPr spcFirstLastPara="1" wrap="square" lIns="91425" tIns="45700" rIns="91425" bIns="45700" anchor="b" anchorCtr="0">
            <a:normAutofit/>
          </a:bodyPr>
          <a:lstStyle/>
          <a:p>
            <a:pPr marL="0" marR="0" lvl="0" indent="0" algn="r" rtl="0">
              <a:spcBef>
                <a:spcPts val="0"/>
              </a:spcBef>
              <a:spcAft>
                <a:spcPts val="0"/>
              </a:spcAft>
              <a:buClr>
                <a:srgbClr val="1F5FA0"/>
              </a:buClr>
              <a:buSzPts val="2400"/>
              <a:buFont typeface="Candara"/>
              <a:buNone/>
            </a:pPr>
            <a:r>
              <a:rPr lang="en-US" sz="2400" b="1" i="1" cap="none">
                <a:solidFill>
                  <a:srgbClr val="1F5FA0"/>
                </a:solidFill>
                <a:latin typeface="Candara"/>
                <a:ea typeface="Candara"/>
                <a:cs typeface="Candara"/>
                <a:sym typeface="Candara"/>
              </a:rPr>
              <a:t>Communication</a:t>
            </a:r>
            <a:endParaRPr sz="2400" b="1" i="1" cap="none">
              <a:solidFill>
                <a:srgbClr val="1F5FA0"/>
              </a:solidFill>
              <a:latin typeface="Candara"/>
              <a:ea typeface="Candara"/>
              <a:cs typeface="Candara"/>
              <a:sym typeface="Candara"/>
            </a:endParaRPr>
          </a:p>
        </p:txBody>
      </p:sp>
      <p:sp>
        <p:nvSpPr>
          <p:cNvPr id="226" name="Google Shape;226;p10"/>
          <p:cNvSpPr txBox="1"/>
          <p:nvPr/>
        </p:nvSpPr>
        <p:spPr>
          <a:xfrm rot="-832947">
            <a:off x="323095" y="4642527"/>
            <a:ext cx="8481172"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accent4"/>
                </a:solidFill>
                <a:latin typeface="Candara"/>
                <a:ea typeface="Candara"/>
                <a:cs typeface="Candara"/>
                <a:sym typeface="Candara"/>
              </a:rPr>
              <a:t>Is it ever acceptable to break confidentiality?</a:t>
            </a:r>
            <a:endParaRPr sz="3200">
              <a:solidFill>
                <a:schemeClr val="accent4"/>
              </a:solidFill>
              <a:latin typeface="Candara"/>
              <a:ea typeface="Candara"/>
              <a:cs typeface="Candara"/>
              <a:sym typeface="Candara"/>
            </a:endParaRPr>
          </a:p>
        </p:txBody>
      </p:sp>
      <p:pic>
        <p:nvPicPr>
          <p:cNvPr id="227" name="Google Shape;227;p10"/>
          <p:cNvPicPr preferRelativeResize="0"/>
          <p:nvPr/>
        </p:nvPicPr>
        <p:blipFill rotWithShape="1">
          <a:blip r:embed="rId3">
            <a:alphaModFix/>
          </a:blip>
          <a:srcRect/>
          <a:stretch/>
        </p:blipFill>
        <p:spPr>
          <a:xfrm>
            <a:off x="8318500" y="6032500"/>
            <a:ext cx="609600" cy="609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800" advTm="101067">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7"/>
                                        </p:tgtEl>
                                        <p:attrNameLst>
                                          <p:attrName>style.visibility</p:attrName>
                                        </p:attrNameLst>
                                      </p:cBhvr>
                                      <p:to>
                                        <p:strVal val="visible"/>
                                      </p:to>
                                    </p:set>
                                    <p:animEffect transition="in" filter="fade">
                                      <p:cBhvr>
                                        <p:cTn id="7" dur="1"/>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1"/>
          <p:cNvSpPr txBox="1">
            <a:spLocks noGrp="1"/>
          </p:cNvSpPr>
          <p:nvPr>
            <p:ph type="title"/>
          </p:nvPr>
        </p:nvSpPr>
        <p:spPr>
          <a:xfrm>
            <a:off x="276225" y="228600"/>
            <a:ext cx="8591550" cy="1066801"/>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2"/>
              </a:buClr>
              <a:buSzPts val="3600"/>
              <a:buFont typeface="Candara"/>
              <a:buNone/>
            </a:pPr>
            <a:r>
              <a:rPr lang="en-US"/>
              <a:t>Video!</a:t>
            </a:r>
            <a:endParaRPr/>
          </a:p>
        </p:txBody>
      </p:sp>
      <p:sp>
        <p:nvSpPr>
          <p:cNvPr id="233" name="Google Shape;233;p11"/>
          <p:cNvSpPr txBox="1">
            <a:spLocks noGrp="1"/>
          </p:cNvSpPr>
          <p:nvPr>
            <p:ph type="body" idx="1"/>
          </p:nvPr>
        </p:nvSpPr>
        <p:spPr>
          <a:xfrm>
            <a:off x="274320" y="1298448"/>
            <a:ext cx="8595360" cy="4937760"/>
          </a:xfrm>
          <a:prstGeom prst="rect">
            <a:avLst/>
          </a:prstGeom>
          <a:noFill/>
          <a:ln>
            <a:noFill/>
          </a:ln>
        </p:spPr>
        <p:txBody>
          <a:bodyPr spcFirstLastPara="1" wrap="square" lIns="91425" tIns="45700" rIns="91425" bIns="45700" anchor="t" anchorCtr="0">
            <a:normAutofit/>
          </a:bodyPr>
          <a:lstStyle/>
          <a:p>
            <a:pPr marL="171450" lvl="0" indent="-171450" algn="l" rtl="0">
              <a:spcBef>
                <a:spcPts val="0"/>
              </a:spcBef>
              <a:spcAft>
                <a:spcPts val="0"/>
              </a:spcAft>
              <a:buSzPts val="2200"/>
              <a:buChar char="●"/>
            </a:pPr>
            <a:r>
              <a:rPr lang="en-US" u="sng">
                <a:solidFill>
                  <a:schemeClr val="hlink"/>
                </a:solidFill>
                <a:hlinkClick r:id="rId3"/>
              </a:rPr>
              <a:t>https://www.youtube.com/watch?v=OwW8x_0YGLI</a:t>
            </a:r>
            <a:endParaRPr/>
          </a:p>
        </p:txBody>
      </p:sp>
      <p:pic>
        <p:nvPicPr>
          <p:cNvPr id="234" name="Google Shape;234;p11"/>
          <p:cNvPicPr preferRelativeResize="0"/>
          <p:nvPr/>
        </p:nvPicPr>
        <p:blipFill rotWithShape="1">
          <a:blip r:embed="rId4">
            <a:alphaModFix/>
          </a:blip>
          <a:srcRect/>
          <a:stretch/>
        </p:blipFill>
        <p:spPr>
          <a:xfrm>
            <a:off x="8318500" y="6032500"/>
            <a:ext cx="609600" cy="609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800" advTm="67750">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4"/>
                                        </p:tgtEl>
                                        <p:attrNameLst>
                                          <p:attrName>style.visibility</p:attrName>
                                        </p:attrNameLst>
                                      </p:cBhvr>
                                      <p:to>
                                        <p:strVal val="visible"/>
                                      </p:to>
                                    </p:set>
                                    <p:animEffect transition="in" filter="fade">
                                      <p:cBhvr>
                                        <p:cTn id="7" dur="1"/>
                                        <p:tgtEl>
                                          <p:spTgt spid="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g28ed8e28d4c_0_128"/>
          <p:cNvSpPr txBox="1">
            <a:spLocks noGrp="1"/>
          </p:cNvSpPr>
          <p:nvPr>
            <p:ph type="title"/>
          </p:nvPr>
        </p:nvSpPr>
        <p:spPr>
          <a:xfrm>
            <a:off x="387900" y="610700"/>
            <a:ext cx="8368200" cy="914700"/>
          </a:xfrm>
          <a:prstGeom prst="rect">
            <a:avLst/>
          </a:prstGeom>
        </p:spPr>
        <p:txBody>
          <a:bodyPr spcFirstLastPara="1" wrap="square" lIns="91425" tIns="91425" rIns="91425" bIns="91425" anchor="b" anchorCtr="0">
            <a:normAutofit/>
          </a:bodyPr>
          <a:lstStyle/>
          <a:p>
            <a:pPr marL="457200" lvl="0" indent="-419100" algn="l" rtl="0">
              <a:spcBef>
                <a:spcPts val="0"/>
              </a:spcBef>
              <a:spcAft>
                <a:spcPts val="0"/>
              </a:spcAft>
              <a:buSzPts val="3000"/>
              <a:buAutoNum type="arabicPeriod"/>
            </a:pPr>
            <a:r>
              <a:rPr lang="en-US"/>
              <a:t>What Is Hospice Palliative Care</a:t>
            </a:r>
            <a:endParaRPr/>
          </a:p>
        </p:txBody>
      </p:sp>
      <p:sp>
        <p:nvSpPr>
          <p:cNvPr id="76" name="Google Shape;76;g28ed8e28d4c_0_128"/>
          <p:cNvSpPr txBox="1">
            <a:spLocks noGrp="1"/>
          </p:cNvSpPr>
          <p:nvPr>
            <p:ph type="body" idx="1"/>
          </p:nvPr>
        </p:nvSpPr>
        <p:spPr>
          <a:xfrm>
            <a:off x="387900" y="1986432"/>
            <a:ext cx="8368200" cy="41052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US"/>
              <a:t>Hospice Palliative care:</a:t>
            </a:r>
            <a:endParaRPr/>
          </a:p>
          <a:p>
            <a:pPr marL="457200" lvl="0" indent="-342900" algn="l" rtl="0">
              <a:spcBef>
                <a:spcPts val="1200"/>
              </a:spcBef>
              <a:spcAft>
                <a:spcPts val="0"/>
              </a:spcAft>
              <a:buSzPts val="1800"/>
              <a:buChar char="●"/>
            </a:pPr>
            <a:r>
              <a:rPr lang="en-US"/>
              <a:t>Aims to relieve suffering and improve the quality of living and dying people with terminal </a:t>
            </a:r>
            <a:endParaRPr/>
          </a:p>
          <a:p>
            <a:pPr marL="457200" lvl="0" indent="-342900" algn="l" rtl="0">
              <a:spcBef>
                <a:spcPts val="0"/>
              </a:spcBef>
              <a:spcAft>
                <a:spcPts val="0"/>
              </a:spcAft>
              <a:buSzPts val="1800"/>
              <a:buChar char="●"/>
            </a:pPr>
            <a:r>
              <a:rPr lang="en-US"/>
              <a:t>Focus on caring ,not curing.</a:t>
            </a:r>
            <a:endParaRPr/>
          </a:p>
          <a:p>
            <a:pPr marL="457200" lvl="0" indent="-342900" algn="l" rtl="0">
              <a:spcBef>
                <a:spcPts val="0"/>
              </a:spcBef>
              <a:spcAft>
                <a:spcPts val="0"/>
              </a:spcAft>
              <a:buSzPts val="1800"/>
              <a:buChar char="●"/>
            </a:pPr>
            <a:r>
              <a:rPr lang="en-US"/>
              <a:t>Neither hastens or postpones death.</a:t>
            </a:r>
            <a:endParaRPr/>
          </a:p>
          <a:p>
            <a:pPr marL="457200" lvl="0" indent="-342900" algn="l" rtl="0">
              <a:spcBef>
                <a:spcPts val="0"/>
              </a:spcBef>
              <a:spcAft>
                <a:spcPts val="0"/>
              </a:spcAft>
              <a:buSzPts val="1800"/>
              <a:buChar char="●"/>
            </a:pPr>
            <a:r>
              <a:rPr lang="en-US"/>
              <a:t>Strives to help patients and families address physical ,psychological,social,spiritual and practical issues.</a:t>
            </a:r>
            <a:endParaRPr/>
          </a:p>
          <a:p>
            <a:pPr marL="0" lvl="0" indent="0" algn="l" rtl="0">
              <a:spcBef>
                <a:spcPts val="1200"/>
              </a:spcBef>
              <a:spcAft>
                <a:spcPts val="0"/>
              </a:spcAft>
              <a:buNone/>
            </a:pPr>
            <a:r>
              <a:rPr lang="en-US"/>
              <a:t>Five aspects of care:</a:t>
            </a:r>
            <a:endParaRPr/>
          </a:p>
          <a:p>
            <a:pPr marL="457200" lvl="0" indent="-342900" algn="l" rtl="0">
              <a:spcBef>
                <a:spcPts val="1200"/>
              </a:spcBef>
              <a:spcAft>
                <a:spcPts val="0"/>
              </a:spcAft>
              <a:buSzPts val="1800"/>
              <a:buAutoNum type="arabicPeriod"/>
            </a:pPr>
            <a:r>
              <a:rPr lang="en-US"/>
              <a:t>Quality of life</a:t>
            </a:r>
            <a:endParaRPr/>
          </a:p>
          <a:p>
            <a:pPr marL="457200" lvl="0" indent="-342900" algn="l" rtl="0">
              <a:spcBef>
                <a:spcPts val="0"/>
              </a:spcBef>
              <a:spcAft>
                <a:spcPts val="0"/>
              </a:spcAft>
              <a:buSzPts val="1800"/>
              <a:buAutoNum type="arabicPeriod"/>
            </a:pPr>
            <a:r>
              <a:rPr lang="en-US"/>
              <a:t>Pain and symptom control.</a:t>
            </a:r>
            <a:endParaRPr/>
          </a:p>
          <a:p>
            <a:pPr marL="457200" lvl="0" indent="-342900" algn="l" rtl="0">
              <a:spcBef>
                <a:spcPts val="0"/>
              </a:spcBef>
              <a:spcAft>
                <a:spcPts val="0"/>
              </a:spcAft>
              <a:buSzPts val="1800"/>
              <a:buAutoNum type="arabicPeriod"/>
            </a:pPr>
            <a:r>
              <a:rPr lang="en-US"/>
              <a:t>Comfort and support for the person and family.</a:t>
            </a:r>
            <a:endParaRPr/>
          </a:p>
          <a:p>
            <a:pPr marL="457200" lvl="0" indent="-342900" algn="l" rtl="0">
              <a:spcBef>
                <a:spcPts val="0"/>
              </a:spcBef>
              <a:spcAft>
                <a:spcPts val="0"/>
              </a:spcAft>
              <a:buSzPts val="1800"/>
              <a:buAutoNum type="arabicPeriod"/>
            </a:pPr>
            <a:r>
              <a:rPr lang="en-US"/>
              <a:t>Awareness of the psychological ,social,and spiritual sides of life.</a:t>
            </a:r>
            <a:endParaRPr/>
          </a:p>
          <a:p>
            <a:pPr marL="457200" lvl="0" indent="-342900" algn="l" rtl="0">
              <a:spcBef>
                <a:spcPts val="0"/>
              </a:spcBef>
              <a:spcAft>
                <a:spcPts val="0"/>
              </a:spcAft>
              <a:buSzPts val="1800"/>
              <a:buAutoNum type="arabicPeriod"/>
            </a:pPr>
            <a:r>
              <a:rPr lang="en-US"/>
              <a:t>Open communication between the person/family and the care team.</a:t>
            </a:r>
            <a:endParaRPr/>
          </a:p>
        </p:txBody>
      </p:sp>
      <p:pic>
        <p:nvPicPr>
          <p:cNvPr id="77" name="Google Shape;77;g28ed8e28d4c_0_128"/>
          <p:cNvPicPr preferRelativeResize="0"/>
          <p:nvPr/>
        </p:nvPicPr>
        <p:blipFill>
          <a:blip r:embed="rId3">
            <a:alphaModFix/>
          </a:blip>
          <a:stretch>
            <a:fillRect/>
          </a:stretch>
        </p:blipFill>
        <p:spPr>
          <a:xfrm>
            <a:off x="6598875" y="2960413"/>
            <a:ext cx="2157225" cy="21572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2"/>
          <p:cNvSpPr txBox="1">
            <a:spLocks noGrp="1"/>
          </p:cNvSpPr>
          <p:nvPr>
            <p:ph type="title"/>
          </p:nvPr>
        </p:nvSpPr>
        <p:spPr>
          <a:xfrm>
            <a:off x="276225" y="228600"/>
            <a:ext cx="8591550" cy="1066801"/>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2"/>
              </a:buClr>
              <a:buSzPts val="3600"/>
              <a:buFont typeface="Candara"/>
              <a:buNone/>
            </a:pPr>
            <a:r>
              <a:rPr lang="en-US"/>
              <a:t>Next Steps?</a:t>
            </a:r>
            <a:endParaRPr/>
          </a:p>
        </p:txBody>
      </p:sp>
      <p:sp>
        <p:nvSpPr>
          <p:cNvPr id="240" name="Google Shape;240;p12"/>
          <p:cNvSpPr txBox="1">
            <a:spLocks noGrp="1"/>
          </p:cNvSpPr>
          <p:nvPr>
            <p:ph type="body" idx="1"/>
          </p:nvPr>
        </p:nvSpPr>
        <p:spPr>
          <a:xfrm>
            <a:off x="274320" y="1298448"/>
            <a:ext cx="8595360" cy="4937760"/>
          </a:xfrm>
          <a:prstGeom prst="rect">
            <a:avLst/>
          </a:prstGeom>
          <a:noFill/>
          <a:ln>
            <a:noFill/>
          </a:ln>
        </p:spPr>
        <p:txBody>
          <a:bodyPr spcFirstLastPara="1" wrap="square" lIns="91425" tIns="45700" rIns="91425" bIns="45700" anchor="t" anchorCtr="0">
            <a:normAutofit/>
          </a:bodyPr>
          <a:lstStyle/>
          <a:p>
            <a:pPr marL="171450" lvl="0" indent="-171450" algn="l" rtl="0">
              <a:spcBef>
                <a:spcPts val="0"/>
              </a:spcBef>
              <a:spcAft>
                <a:spcPts val="0"/>
              </a:spcAft>
              <a:buSzPts val="2200"/>
              <a:buChar char="●"/>
            </a:pPr>
            <a:r>
              <a:rPr lang="en-US"/>
              <a:t>Click on the link below to take you to the Module 2: Effective Communication Skills quiz section</a:t>
            </a:r>
            <a:endParaRPr/>
          </a:p>
          <a:p>
            <a:pPr marL="344488" lvl="1" indent="-173736" algn="l" rtl="0">
              <a:spcBef>
                <a:spcPts val="600"/>
              </a:spcBef>
              <a:spcAft>
                <a:spcPts val="1200"/>
              </a:spcAft>
              <a:buSzPts val="2000"/>
              <a:buChar char="○"/>
            </a:pPr>
            <a:r>
              <a:rPr lang="en-US" u="sng">
                <a:solidFill>
                  <a:schemeClr val="hlink"/>
                </a:solidFill>
                <a:hlinkClick r:id="rId3"/>
              </a:rPr>
              <a:t>Module 2 Quiz</a:t>
            </a:r>
            <a:endParaRP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2c0353c024b_0_0"/>
          <p:cNvSpPr txBox="1">
            <a:spLocks noGrp="1"/>
          </p:cNvSpPr>
          <p:nvPr>
            <p:ph type="ctrTitle"/>
          </p:nvPr>
        </p:nvSpPr>
        <p:spPr>
          <a:xfrm>
            <a:off x="1488827" y="-958016"/>
            <a:ext cx="5783400" cy="19431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US">
                <a:solidFill>
                  <a:schemeClr val="accent5"/>
                </a:solidFill>
              </a:rPr>
              <a:t>Module 3 </a:t>
            </a:r>
            <a:endParaRPr>
              <a:solidFill>
                <a:schemeClr val="accent5"/>
              </a:solidFill>
            </a:endParaRPr>
          </a:p>
        </p:txBody>
      </p:sp>
      <p:sp>
        <p:nvSpPr>
          <p:cNvPr id="246" name="Google Shape;246;g2c0353c024b_0_0"/>
          <p:cNvSpPr txBox="1">
            <a:spLocks noGrp="1"/>
          </p:cNvSpPr>
          <p:nvPr>
            <p:ph type="subTitle" idx="1"/>
          </p:nvPr>
        </p:nvSpPr>
        <p:spPr>
          <a:xfrm>
            <a:off x="1680302" y="5493258"/>
            <a:ext cx="5783400" cy="12120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a:t>Family and Family Dynamics</a:t>
            </a:r>
            <a:endParaRPr/>
          </a:p>
        </p:txBody>
      </p:sp>
      <p:pic>
        <p:nvPicPr>
          <p:cNvPr id="247" name="Google Shape;247;g2c0353c024b_0_0"/>
          <p:cNvPicPr preferRelativeResize="0"/>
          <p:nvPr/>
        </p:nvPicPr>
        <p:blipFill>
          <a:blip r:embed="rId3">
            <a:alphaModFix/>
          </a:blip>
          <a:stretch>
            <a:fillRect/>
          </a:stretch>
        </p:blipFill>
        <p:spPr>
          <a:xfrm>
            <a:off x="1571775" y="985075"/>
            <a:ext cx="6000450" cy="45081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2c0353c024b_0_8"/>
          <p:cNvSpPr txBox="1">
            <a:spLocks noGrp="1"/>
          </p:cNvSpPr>
          <p:nvPr>
            <p:ph type="title"/>
          </p:nvPr>
        </p:nvSpPr>
        <p:spPr>
          <a:xfrm>
            <a:off x="387900" y="610700"/>
            <a:ext cx="8368200" cy="914700"/>
          </a:xfrm>
          <a:prstGeom prst="rect">
            <a:avLst/>
          </a:prstGeom>
        </p:spPr>
        <p:txBody>
          <a:bodyPr spcFirstLastPara="1" wrap="square" lIns="91425" tIns="91425" rIns="91425" bIns="91425" anchor="b" anchorCtr="0">
            <a:normAutofit/>
          </a:bodyPr>
          <a:lstStyle/>
          <a:p>
            <a:pPr marL="1828800" lvl="0" indent="457200" algn="l" rtl="0">
              <a:spcBef>
                <a:spcPts val="0"/>
              </a:spcBef>
              <a:spcAft>
                <a:spcPts val="0"/>
              </a:spcAft>
              <a:buNone/>
            </a:pPr>
            <a:r>
              <a:rPr lang="en-US"/>
              <a:t>What is Family?</a:t>
            </a:r>
            <a:endParaRPr/>
          </a:p>
        </p:txBody>
      </p:sp>
      <p:sp>
        <p:nvSpPr>
          <p:cNvPr id="253" name="Google Shape;253;g2c0353c024b_0_8"/>
          <p:cNvSpPr txBox="1">
            <a:spLocks noGrp="1"/>
          </p:cNvSpPr>
          <p:nvPr>
            <p:ph type="body" idx="1"/>
          </p:nvPr>
        </p:nvSpPr>
        <p:spPr>
          <a:xfrm>
            <a:off x="387900" y="2056057"/>
            <a:ext cx="8368200" cy="4105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2100"/>
              <a:t>Definition: People who are emotionally,economically</a:t>
            </a:r>
            <a:r>
              <a:rPr lang="en-US" sz="2200"/>
              <a:t>,spiritually , and socially to one another either by birth or by choice.</a:t>
            </a:r>
            <a:endParaRPr sz="2200"/>
          </a:p>
          <a:p>
            <a:pPr marL="0" lvl="0" indent="0" algn="l" rtl="0">
              <a:spcBef>
                <a:spcPts val="1200"/>
              </a:spcBef>
              <a:spcAft>
                <a:spcPts val="0"/>
              </a:spcAft>
              <a:buNone/>
            </a:pPr>
            <a:r>
              <a:rPr lang="en-US" sz="2200"/>
              <a:t>Families are complex systems that funtion based on:</a:t>
            </a:r>
            <a:endParaRPr sz="2200"/>
          </a:p>
          <a:p>
            <a:pPr marL="457200" lvl="0" indent="-368300" algn="l" rtl="0">
              <a:spcBef>
                <a:spcPts val="1200"/>
              </a:spcBef>
              <a:spcAft>
                <a:spcPts val="0"/>
              </a:spcAft>
              <a:buSzPts val="2200"/>
              <a:buChar char="●"/>
            </a:pPr>
            <a:r>
              <a:rPr lang="en-US" sz="2200"/>
              <a:t>Roles (Including gender roles)</a:t>
            </a:r>
            <a:endParaRPr sz="2200"/>
          </a:p>
          <a:p>
            <a:pPr marL="457200" lvl="0" indent="-368300" algn="l" rtl="0">
              <a:spcBef>
                <a:spcPts val="0"/>
              </a:spcBef>
              <a:spcAft>
                <a:spcPts val="0"/>
              </a:spcAft>
              <a:buSzPts val="2200"/>
              <a:buChar char="●"/>
            </a:pPr>
            <a:r>
              <a:rPr lang="en-US" sz="2200"/>
              <a:t>Who has authority and makes decisions</a:t>
            </a:r>
            <a:endParaRPr sz="2200"/>
          </a:p>
          <a:p>
            <a:pPr marL="457200" lvl="0" indent="-368300" algn="l" rtl="0">
              <a:spcBef>
                <a:spcPts val="0"/>
              </a:spcBef>
              <a:spcAft>
                <a:spcPts val="0"/>
              </a:spcAft>
              <a:buSzPts val="2200"/>
              <a:buChar char="●"/>
            </a:pPr>
            <a:r>
              <a:rPr lang="en-US" sz="2200"/>
              <a:t>Communication</a:t>
            </a:r>
            <a:endParaRPr sz="2200"/>
          </a:p>
          <a:p>
            <a:pPr marL="0" lvl="0" indent="0" algn="l" rtl="0">
              <a:spcBef>
                <a:spcPts val="1200"/>
              </a:spcBef>
              <a:spcAft>
                <a:spcPts val="120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2c0353c024b_0_13"/>
          <p:cNvSpPr txBox="1">
            <a:spLocks noGrp="1"/>
          </p:cNvSpPr>
          <p:nvPr>
            <p:ph type="title"/>
          </p:nvPr>
        </p:nvSpPr>
        <p:spPr>
          <a:xfrm>
            <a:off x="387900" y="610700"/>
            <a:ext cx="8368200" cy="914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a:t> The Familys Role in Hospice Palliative Care</a:t>
            </a:r>
            <a:endParaRPr/>
          </a:p>
        </p:txBody>
      </p:sp>
      <p:sp>
        <p:nvSpPr>
          <p:cNvPr id="259" name="Google Shape;259;g2c0353c024b_0_13"/>
          <p:cNvSpPr txBox="1">
            <a:spLocks noGrp="1"/>
          </p:cNvSpPr>
          <p:nvPr>
            <p:ph type="body" idx="1"/>
          </p:nvPr>
        </p:nvSpPr>
        <p:spPr>
          <a:xfrm>
            <a:off x="387900" y="1986433"/>
            <a:ext cx="3999900" cy="41052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US"/>
              <a:t>Providing Care and Support:</a:t>
            </a:r>
            <a:endParaRPr/>
          </a:p>
          <a:p>
            <a:pPr marL="0" lvl="0" indent="0" algn="l" rtl="0">
              <a:spcBef>
                <a:spcPts val="1200"/>
              </a:spcBef>
              <a:spcAft>
                <a:spcPts val="0"/>
              </a:spcAft>
              <a:buNone/>
            </a:pPr>
            <a:r>
              <a:rPr lang="en-US"/>
              <a:t>Familys can provide care and support which may look like:</a:t>
            </a:r>
            <a:endParaRPr/>
          </a:p>
          <a:p>
            <a:pPr marL="457200" lvl="0" indent="-317500" algn="l" rtl="0">
              <a:spcBef>
                <a:spcPts val="1200"/>
              </a:spcBef>
              <a:spcAft>
                <a:spcPts val="0"/>
              </a:spcAft>
              <a:buSzPts val="1400"/>
              <a:buChar char="●"/>
            </a:pPr>
            <a:r>
              <a:rPr lang="en-US"/>
              <a:t>Children become caregivers for parents</a:t>
            </a:r>
            <a:endParaRPr/>
          </a:p>
          <a:p>
            <a:pPr marL="457200" lvl="0" indent="-317500" algn="l" rtl="0">
              <a:spcBef>
                <a:spcPts val="0"/>
              </a:spcBef>
              <a:spcAft>
                <a:spcPts val="0"/>
              </a:spcAft>
              <a:buSzPts val="1400"/>
              <a:buChar char="●"/>
            </a:pPr>
            <a:r>
              <a:rPr lang="en-US"/>
              <a:t>Spouse may assume decision role.</a:t>
            </a:r>
            <a:endParaRPr/>
          </a:p>
          <a:p>
            <a:pPr marL="457200" lvl="0" indent="-317500" algn="l" rtl="0">
              <a:spcBef>
                <a:spcPts val="0"/>
              </a:spcBef>
              <a:spcAft>
                <a:spcPts val="0"/>
              </a:spcAft>
              <a:buSzPts val="1400"/>
              <a:buChar char="●"/>
            </a:pPr>
            <a:r>
              <a:rPr lang="en-US"/>
              <a:t>The primary person who provided support (inclduing emotional ) may need it.</a:t>
            </a:r>
            <a:endParaRPr/>
          </a:p>
          <a:p>
            <a:pPr marL="457200" lvl="0" indent="-317500" algn="l" rtl="0">
              <a:spcBef>
                <a:spcPts val="0"/>
              </a:spcBef>
              <a:spcAft>
                <a:spcPts val="0"/>
              </a:spcAft>
              <a:buSzPts val="1400"/>
              <a:buChar char="●"/>
            </a:pPr>
            <a:r>
              <a:rPr lang="en-US"/>
              <a:t>Spouses take on intimate care tasks such as:</a:t>
            </a:r>
            <a:endParaRPr/>
          </a:p>
          <a:p>
            <a:pPr marL="914400" lvl="1" indent="-304800" algn="l" rtl="0">
              <a:spcBef>
                <a:spcPts val="0"/>
              </a:spcBef>
              <a:spcAft>
                <a:spcPts val="0"/>
              </a:spcAft>
              <a:buSzPts val="1200"/>
              <a:buChar char="○"/>
            </a:pPr>
            <a:r>
              <a:rPr lang="en-US"/>
              <a:t>bathing</a:t>
            </a:r>
            <a:endParaRPr/>
          </a:p>
          <a:p>
            <a:pPr marL="914400" lvl="1" indent="-304800" algn="l" rtl="0">
              <a:spcBef>
                <a:spcPts val="0"/>
              </a:spcBef>
              <a:spcAft>
                <a:spcPts val="0"/>
              </a:spcAft>
              <a:buSzPts val="1200"/>
              <a:buChar char="○"/>
            </a:pPr>
            <a:r>
              <a:rPr lang="en-US"/>
              <a:t>cleaning</a:t>
            </a:r>
            <a:endParaRPr/>
          </a:p>
          <a:p>
            <a:pPr marL="914400" lvl="1" indent="-304800" algn="l" rtl="0">
              <a:spcBef>
                <a:spcPts val="0"/>
              </a:spcBef>
              <a:spcAft>
                <a:spcPts val="0"/>
              </a:spcAft>
              <a:buSzPts val="1200"/>
              <a:buChar char="○"/>
            </a:pPr>
            <a:r>
              <a:rPr lang="en-US"/>
              <a:t>feeding </a:t>
            </a:r>
            <a:endParaRPr/>
          </a:p>
          <a:p>
            <a:pPr marL="1371600" lvl="2" indent="-304800" algn="l" rtl="0">
              <a:spcBef>
                <a:spcPts val="0"/>
              </a:spcBef>
              <a:spcAft>
                <a:spcPts val="0"/>
              </a:spcAft>
              <a:buSzPts val="1200"/>
              <a:buChar char="■"/>
            </a:pPr>
            <a:r>
              <a:rPr lang="en-US"/>
              <a:t>This can potentially put the couple relationship on hold.</a:t>
            </a:r>
            <a:endParaRPr/>
          </a:p>
          <a:p>
            <a:pPr marL="0" lvl="0" indent="0" algn="l" rtl="0">
              <a:spcBef>
                <a:spcPts val="1200"/>
              </a:spcBef>
              <a:spcAft>
                <a:spcPts val="1200"/>
              </a:spcAft>
              <a:buNone/>
            </a:pPr>
            <a:endParaRPr/>
          </a:p>
        </p:txBody>
      </p:sp>
      <p:sp>
        <p:nvSpPr>
          <p:cNvPr id="260" name="Google Shape;260;g2c0353c024b_0_13"/>
          <p:cNvSpPr txBox="1">
            <a:spLocks noGrp="1"/>
          </p:cNvSpPr>
          <p:nvPr>
            <p:ph type="body" idx="2"/>
          </p:nvPr>
        </p:nvSpPr>
        <p:spPr>
          <a:xfrm>
            <a:off x="4756200" y="1986433"/>
            <a:ext cx="3999900" cy="4105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a:t>Receiving Care and Support:</a:t>
            </a:r>
            <a:endParaRPr/>
          </a:p>
          <a:p>
            <a:pPr marL="0" lvl="0" indent="0" algn="l" rtl="0">
              <a:spcBef>
                <a:spcPts val="1200"/>
              </a:spcBef>
              <a:spcAft>
                <a:spcPts val="0"/>
              </a:spcAft>
              <a:buNone/>
            </a:pPr>
            <a:r>
              <a:rPr lang="en-US"/>
              <a:t>Families can receive care and support , which may look like:</a:t>
            </a:r>
            <a:endParaRPr/>
          </a:p>
          <a:p>
            <a:pPr marL="457200" lvl="0" indent="-317500" algn="l" rtl="0">
              <a:spcBef>
                <a:spcPts val="1200"/>
              </a:spcBef>
              <a:spcAft>
                <a:spcPts val="0"/>
              </a:spcAft>
              <a:buSzPts val="1400"/>
              <a:buChar char="●"/>
            </a:pPr>
            <a:r>
              <a:rPr lang="en-US"/>
              <a:t>Having resources to educate them on end of life care and death</a:t>
            </a:r>
            <a:endParaRPr/>
          </a:p>
          <a:p>
            <a:pPr marL="457200" lvl="0" indent="-317500" algn="l" rtl="0">
              <a:spcBef>
                <a:spcPts val="0"/>
              </a:spcBef>
              <a:spcAft>
                <a:spcPts val="0"/>
              </a:spcAft>
              <a:buSzPts val="1400"/>
              <a:buChar char="●"/>
            </a:pPr>
            <a:r>
              <a:rPr lang="en-US"/>
              <a:t>Being assured that their loved on is receiving the best care</a:t>
            </a:r>
            <a:endParaRPr/>
          </a:p>
          <a:p>
            <a:pPr marL="457200" lvl="0" indent="-317500" algn="l" rtl="0">
              <a:spcBef>
                <a:spcPts val="0"/>
              </a:spcBef>
              <a:spcAft>
                <a:spcPts val="0"/>
              </a:spcAft>
              <a:buSzPts val="1400"/>
              <a:buChar char="●"/>
            </a:pPr>
            <a:r>
              <a:rPr lang="en-US"/>
              <a:t>Having resources for coping and bereavement/grief support.</a:t>
            </a:r>
            <a:endParaRPr/>
          </a:p>
          <a:p>
            <a:pPr marL="0" lvl="0" indent="0" algn="l" rtl="0">
              <a:spcBef>
                <a:spcPts val="1200"/>
              </a:spcBef>
              <a:spcAft>
                <a:spcPts val="1200"/>
              </a:spcAft>
              <a:buNone/>
            </a:pPr>
            <a:r>
              <a:rPr lang="en-US"/>
              <a:t>A family’s ability to cope with caregiver burden depends on many factors including their coping skills and social support networks.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g2c0353c024b_0_25"/>
          <p:cNvSpPr txBox="1">
            <a:spLocks noGrp="1"/>
          </p:cNvSpPr>
          <p:nvPr>
            <p:ph type="title"/>
          </p:nvPr>
        </p:nvSpPr>
        <p:spPr>
          <a:xfrm>
            <a:off x="387900" y="610700"/>
            <a:ext cx="8368200" cy="914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a:t>The Volunteers Role With The Family</a:t>
            </a:r>
            <a:endParaRPr/>
          </a:p>
        </p:txBody>
      </p:sp>
      <p:sp>
        <p:nvSpPr>
          <p:cNvPr id="266" name="Google Shape;266;g2c0353c024b_0_25"/>
          <p:cNvSpPr txBox="1">
            <a:spLocks noGrp="1"/>
          </p:cNvSpPr>
          <p:nvPr>
            <p:ph type="body" idx="1"/>
          </p:nvPr>
        </p:nvSpPr>
        <p:spPr>
          <a:xfrm>
            <a:off x="387900" y="1760149"/>
            <a:ext cx="8368200" cy="4749600"/>
          </a:xfrm>
          <a:prstGeom prst="rect">
            <a:avLst/>
          </a:prstGeom>
        </p:spPr>
        <p:txBody>
          <a:bodyPr spcFirstLastPara="1" wrap="square" lIns="91425" tIns="91425" rIns="91425" bIns="91425" anchor="t" anchorCtr="0">
            <a:noAutofit/>
          </a:bodyPr>
          <a:lstStyle/>
          <a:p>
            <a:pPr marL="457200" lvl="0" indent="-361950" algn="l" rtl="0">
              <a:lnSpc>
                <a:spcPct val="95000"/>
              </a:lnSpc>
              <a:spcBef>
                <a:spcPts val="0"/>
              </a:spcBef>
              <a:spcAft>
                <a:spcPts val="0"/>
              </a:spcAft>
              <a:buSzPts val="2100"/>
              <a:buChar char="●"/>
            </a:pPr>
            <a:r>
              <a:rPr lang="en-US" sz="2100"/>
              <a:t>Volunteers support , they don't fix.</a:t>
            </a:r>
            <a:endParaRPr sz="2100"/>
          </a:p>
          <a:p>
            <a:pPr marL="457200" lvl="0" indent="-361950" algn="l" rtl="0">
              <a:lnSpc>
                <a:spcPct val="95000"/>
              </a:lnSpc>
              <a:spcBef>
                <a:spcPts val="0"/>
              </a:spcBef>
              <a:spcAft>
                <a:spcPts val="0"/>
              </a:spcAft>
              <a:buSzPts val="2100"/>
              <a:buChar char="●"/>
            </a:pPr>
            <a:r>
              <a:rPr lang="en-US" sz="2100"/>
              <a:t>Volunteers are not alone.</a:t>
            </a:r>
            <a:endParaRPr sz="2100"/>
          </a:p>
          <a:p>
            <a:pPr marL="0" lvl="0" indent="0" algn="l" rtl="0">
              <a:lnSpc>
                <a:spcPct val="95000"/>
              </a:lnSpc>
              <a:spcBef>
                <a:spcPts val="1200"/>
              </a:spcBef>
              <a:spcAft>
                <a:spcPts val="0"/>
              </a:spcAft>
              <a:buNone/>
            </a:pPr>
            <a:r>
              <a:rPr lang="en-US" sz="2100"/>
              <a:t>Volunteers can help families in their caregiving by:</a:t>
            </a:r>
            <a:endParaRPr sz="2100"/>
          </a:p>
          <a:p>
            <a:pPr marL="457200" lvl="0" indent="-361950" algn="l" rtl="0">
              <a:lnSpc>
                <a:spcPct val="95000"/>
              </a:lnSpc>
              <a:spcBef>
                <a:spcPts val="1200"/>
              </a:spcBef>
              <a:spcAft>
                <a:spcPts val="0"/>
              </a:spcAft>
              <a:buSzPts val="2100"/>
              <a:buChar char="●"/>
            </a:pPr>
            <a:r>
              <a:rPr lang="en-US" sz="2100"/>
              <a:t>Sharing </a:t>
            </a:r>
            <a:endParaRPr sz="2100"/>
          </a:p>
          <a:p>
            <a:pPr marL="914400" lvl="1" indent="-336550" algn="l" rtl="0">
              <a:lnSpc>
                <a:spcPct val="95000"/>
              </a:lnSpc>
              <a:spcBef>
                <a:spcPts val="0"/>
              </a:spcBef>
              <a:spcAft>
                <a:spcPts val="0"/>
              </a:spcAft>
              <a:buSzPts val="1700"/>
              <a:buChar char="○"/>
            </a:pPr>
            <a:r>
              <a:rPr lang="en-US" sz="1700"/>
              <a:t>Their knowledge about comfort measures</a:t>
            </a:r>
            <a:endParaRPr sz="1700"/>
          </a:p>
          <a:p>
            <a:pPr marL="457200" lvl="0" indent="-361950" algn="l" rtl="0">
              <a:lnSpc>
                <a:spcPct val="95000"/>
              </a:lnSpc>
              <a:spcBef>
                <a:spcPts val="0"/>
              </a:spcBef>
              <a:spcAft>
                <a:spcPts val="0"/>
              </a:spcAft>
              <a:buSzPts val="2100"/>
              <a:buChar char="●"/>
            </a:pPr>
            <a:r>
              <a:rPr lang="en-US" sz="2100"/>
              <a:t>Being </a:t>
            </a:r>
            <a:endParaRPr sz="2100"/>
          </a:p>
          <a:p>
            <a:pPr marL="914400" lvl="1" indent="-336550" algn="l" rtl="0">
              <a:lnSpc>
                <a:spcPct val="95000"/>
              </a:lnSpc>
              <a:spcBef>
                <a:spcPts val="0"/>
              </a:spcBef>
              <a:spcAft>
                <a:spcPts val="0"/>
              </a:spcAft>
              <a:buSzPts val="1700"/>
              <a:buChar char="○"/>
            </a:pPr>
            <a:r>
              <a:rPr lang="en-US" sz="1700"/>
              <a:t>Alert to the changing care needs of the dying person and reporting these to the hospice supervisor.</a:t>
            </a:r>
            <a:endParaRPr sz="1700"/>
          </a:p>
          <a:p>
            <a:pPr marL="457200" lvl="0" indent="-361950" algn="l" rtl="0">
              <a:lnSpc>
                <a:spcPct val="95000"/>
              </a:lnSpc>
              <a:spcBef>
                <a:spcPts val="0"/>
              </a:spcBef>
              <a:spcAft>
                <a:spcPts val="0"/>
              </a:spcAft>
              <a:buSzPts val="2100"/>
              <a:buChar char="●"/>
            </a:pPr>
            <a:r>
              <a:rPr lang="en-US" sz="2100"/>
              <a:t>Bringing</a:t>
            </a:r>
            <a:endParaRPr sz="2100"/>
          </a:p>
          <a:p>
            <a:pPr marL="914400" lvl="1" indent="-336550" algn="l" rtl="0">
              <a:lnSpc>
                <a:spcPct val="95000"/>
              </a:lnSpc>
              <a:spcBef>
                <a:spcPts val="0"/>
              </a:spcBef>
              <a:spcAft>
                <a:spcPts val="0"/>
              </a:spcAft>
              <a:buSzPts val="1700"/>
              <a:buChar char="○"/>
            </a:pPr>
            <a:r>
              <a:rPr lang="en-US" sz="1700"/>
              <a:t> Any concerns about family caregivers ability to continue to provide care to the hospice supervisor.</a:t>
            </a:r>
            <a:endParaRPr sz="1700"/>
          </a:p>
          <a:p>
            <a:pPr marL="457200" lvl="0" indent="-361950" algn="l" rtl="0">
              <a:lnSpc>
                <a:spcPct val="95000"/>
              </a:lnSpc>
              <a:spcBef>
                <a:spcPts val="0"/>
              </a:spcBef>
              <a:spcAft>
                <a:spcPts val="0"/>
              </a:spcAft>
              <a:buSzPts val="2100"/>
              <a:buChar char="●"/>
            </a:pPr>
            <a:r>
              <a:rPr lang="en-US" sz="2100"/>
              <a:t>Helping </a:t>
            </a:r>
            <a:endParaRPr sz="2100"/>
          </a:p>
          <a:p>
            <a:pPr marL="914400" lvl="1" indent="-336550" algn="l" rtl="0">
              <a:lnSpc>
                <a:spcPct val="95000"/>
              </a:lnSpc>
              <a:spcBef>
                <a:spcPts val="0"/>
              </a:spcBef>
              <a:spcAft>
                <a:spcPts val="0"/>
              </a:spcAft>
              <a:buSzPts val="1700"/>
              <a:buChar char="○"/>
            </a:pPr>
            <a:r>
              <a:rPr lang="en-US" sz="1700"/>
              <a:t>Family members with unfamiliar tasks or reddereing them to resources for help</a:t>
            </a:r>
            <a:endParaRPr sz="1700"/>
          </a:p>
          <a:p>
            <a:pPr marL="457200" lvl="0" indent="-361950" algn="l" rtl="0">
              <a:lnSpc>
                <a:spcPct val="95000"/>
              </a:lnSpc>
              <a:spcBef>
                <a:spcPts val="0"/>
              </a:spcBef>
              <a:spcAft>
                <a:spcPts val="0"/>
              </a:spcAft>
              <a:buSzPts val="2100"/>
              <a:buChar char="●"/>
            </a:pPr>
            <a:r>
              <a:rPr lang="en-US" sz="2100"/>
              <a:t>Giving</a:t>
            </a:r>
            <a:endParaRPr sz="2100"/>
          </a:p>
          <a:p>
            <a:pPr marL="914400" lvl="1" indent="-336550" algn="l" rtl="0">
              <a:lnSpc>
                <a:spcPct val="95000"/>
              </a:lnSpc>
              <a:spcBef>
                <a:spcPts val="0"/>
              </a:spcBef>
              <a:spcAft>
                <a:spcPts val="0"/>
              </a:spcAft>
              <a:buSzPts val="1700"/>
              <a:buChar char="○"/>
            </a:pPr>
            <a:r>
              <a:rPr lang="en-US" sz="1700"/>
              <a:t>The family members and dying person time to be togther as a family.</a:t>
            </a:r>
            <a:endParaRPr sz="17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2c0353c024b_0_31"/>
          <p:cNvSpPr txBox="1">
            <a:spLocks noGrp="1"/>
          </p:cNvSpPr>
          <p:nvPr>
            <p:ph type="title"/>
          </p:nvPr>
        </p:nvSpPr>
        <p:spPr>
          <a:xfrm>
            <a:off x="387900" y="610700"/>
            <a:ext cx="8368200" cy="914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a:t>Supporting Families</a:t>
            </a:r>
            <a:endParaRPr/>
          </a:p>
        </p:txBody>
      </p:sp>
      <p:sp>
        <p:nvSpPr>
          <p:cNvPr id="272" name="Google Shape;272;g2c0353c024b_0_31"/>
          <p:cNvSpPr txBox="1">
            <a:spLocks noGrp="1"/>
          </p:cNvSpPr>
          <p:nvPr>
            <p:ph type="body" idx="1"/>
          </p:nvPr>
        </p:nvSpPr>
        <p:spPr>
          <a:xfrm>
            <a:off x="387900" y="1986433"/>
            <a:ext cx="3999900" cy="4105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1700"/>
              <a:t>Things you can do as a volunteer:</a:t>
            </a:r>
            <a:endParaRPr sz="1700"/>
          </a:p>
          <a:p>
            <a:pPr marL="457200" lvl="0" indent="-336550" algn="l" rtl="0">
              <a:spcBef>
                <a:spcPts val="1200"/>
              </a:spcBef>
              <a:spcAft>
                <a:spcPts val="0"/>
              </a:spcAft>
              <a:buSzPts val="1700"/>
              <a:buChar char="●"/>
            </a:pPr>
            <a:r>
              <a:rPr lang="en-US" sz="1700"/>
              <a:t>Take time to listen</a:t>
            </a:r>
            <a:endParaRPr sz="1700"/>
          </a:p>
          <a:p>
            <a:pPr marL="457200" lvl="0" indent="-336550" algn="l" rtl="0">
              <a:spcBef>
                <a:spcPts val="0"/>
              </a:spcBef>
              <a:spcAft>
                <a:spcPts val="0"/>
              </a:spcAft>
              <a:buSzPts val="1700"/>
              <a:buChar char="●"/>
            </a:pPr>
            <a:r>
              <a:rPr lang="en-US" sz="1700"/>
              <a:t>Pay attention to family members feelings and changing moods</a:t>
            </a:r>
            <a:endParaRPr sz="1700"/>
          </a:p>
          <a:p>
            <a:pPr marL="457200" lvl="0" indent="-336550" algn="l" rtl="0">
              <a:spcBef>
                <a:spcPts val="0"/>
              </a:spcBef>
              <a:spcAft>
                <a:spcPts val="0"/>
              </a:spcAft>
              <a:buSzPts val="1700"/>
              <a:buChar char="●"/>
            </a:pPr>
            <a:r>
              <a:rPr lang="en-US" sz="1700"/>
              <a:t>Offer to keep dying person company so family members can take a break</a:t>
            </a:r>
            <a:endParaRPr sz="1700"/>
          </a:p>
          <a:p>
            <a:pPr marL="457200" lvl="0" indent="-336550" algn="l" rtl="0">
              <a:spcBef>
                <a:spcPts val="0"/>
              </a:spcBef>
              <a:spcAft>
                <a:spcPts val="0"/>
              </a:spcAft>
              <a:buSzPts val="1700"/>
              <a:buChar char="●"/>
            </a:pPr>
            <a:r>
              <a:rPr lang="en-US" sz="1700"/>
              <a:t>Remain non-judgemental</a:t>
            </a:r>
            <a:endParaRPr sz="1700"/>
          </a:p>
          <a:p>
            <a:pPr marL="457200" lvl="0" indent="-336550" algn="l" rtl="0">
              <a:spcBef>
                <a:spcPts val="0"/>
              </a:spcBef>
              <a:spcAft>
                <a:spcPts val="0"/>
              </a:spcAft>
              <a:buSzPts val="1700"/>
              <a:buChar char="●"/>
            </a:pPr>
            <a:r>
              <a:rPr lang="en-US" sz="1700"/>
              <a:t>Allow family members to express their frustration and anger.</a:t>
            </a:r>
            <a:endParaRPr sz="1700"/>
          </a:p>
        </p:txBody>
      </p:sp>
      <p:sp>
        <p:nvSpPr>
          <p:cNvPr id="273" name="Google Shape;273;g2c0353c024b_0_31"/>
          <p:cNvSpPr txBox="1">
            <a:spLocks noGrp="1"/>
          </p:cNvSpPr>
          <p:nvPr>
            <p:ph type="body" idx="2"/>
          </p:nvPr>
        </p:nvSpPr>
        <p:spPr>
          <a:xfrm>
            <a:off x="4756200" y="1986425"/>
            <a:ext cx="3999900" cy="42813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US" sz="1500">
                <a:latin typeface="Roboto Slab"/>
                <a:ea typeface="Roboto Slab"/>
                <a:cs typeface="Roboto Slab"/>
                <a:sym typeface="Roboto Slab"/>
              </a:rPr>
              <a:t>Helping families manage stress and  caregiver burnout:</a:t>
            </a:r>
            <a:endParaRPr sz="1500">
              <a:latin typeface="Roboto Slab"/>
              <a:ea typeface="Roboto Slab"/>
              <a:cs typeface="Roboto Slab"/>
              <a:sym typeface="Roboto Slab"/>
            </a:endParaRPr>
          </a:p>
          <a:p>
            <a:pPr marL="0" lvl="0" indent="0" algn="l" rtl="0">
              <a:lnSpc>
                <a:spcPct val="100000"/>
              </a:lnSpc>
              <a:spcBef>
                <a:spcPts val="0"/>
              </a:spcBef>
              <a:spcAft>
                <a:spcPts val="0"/>
              </a:spcAft>
              <a:buNone/>
            </a:pPr>
            <a:endParaRPr sz="1191">
              <a:latin typeface="Roboto Slab"/>
              <a:ea typeface="Roboto Slab"/>
              <a:cs typeface="Roboto Slab"/>
              <a:sym typeface="Roboto Slab"/>
            </a:endParaRPr>
          </a:p>
          <a:p>
            <a:pPr marL="457200" lvl="0" indent="-323335" algn="l" rtl="0">
              <a:lnSpc>
                <a:spcPct val="100000"/>
              </a:lnSpc>
              <a:spcBef>
                <a:spcPts val="0"/>
              </a:spcBef>
              <a:spcAft>
                <a:spcPts val="0"/>
              </a:spcAft>
              <a:buSzPts val="1492"/>
              <a:buFont typeface="Roboto Slab"/>
              <a:buChar char="●"/>
            </a:pPr>
            <a:r>
              <a:rPr lang="en-US" sz="1491">
                <a:latin typeface="Roboto Slab"/>
                <a:ea typeface="Roboto Slab"/>
                <a:cs typeface="Roboto Slab"/>
                <a:sym typeface="Roboto Slab"/>
              </a:rPr>
              <a:t>Be aware of caregivers stress level</a:t>
            </a:r>
            <a:endParaRPr sz="1491">
              <a:latin typeface="Roboto Slab"/>
              <a:ea typeface="Roboto Slab"/>
              <a:cs typeface="Roboto Slab"/>
              <a:sym typeface="Roboto Slab"/>
            </a:endParaRPr>
          </a:p>
          <a:p>
            <a:pPr marL="457200" lvl="0" indent="-323335" algn="l" rtl="0">
              <a:lnSpc>
                <a:spcPct val="100000"/>
              </a:lnSpc>
              <a:spcBef>
                <a:spcPts val="0"/>
              </a:spcBef>
              <a:spcAft>
                <a:spcPts val="0"/>
              </a:spcAft>
              <a:buSzPts val="1492"/>
              <a:buFont typeface="Roboto Slab"/>
              <a:buChar char="●"/>
            </a:pPr>
            <a:r>
              <a:rPr lang="en-US" sz="1491">
                <a:latin typeface="Roboto Slab"/>
                <a:ea typeface="Roboto Slab"/>
                <a:cs typeface="Roboto Slab"/>
                <a:sym typeface="Roboto Slab"/>
              </a:rPr>
              <a:t>Encourage caregivers to stay healthy and help them achieve this in practical ways.</a:t>
            </a:r>
            <a:endParaRPr sz="1491">
              <a:latin typeface="Roboto Slab"/>
              <a:ea typeface="Roboto Slab"/>
              <a:cs typeface="Roboto Slab"/>
              <a:sym typeface="Roboto Slab"/>
            </a:endParaRPr>
          </a:p>
          <a:p>
            <a:pPr marL="457200" lvl="0" indent="-323335" algn="l" rtl="0">
              <a:lnSpc>
                <a:spcPct val="100000"/>
              </a:lnSpc>
              <a:spcBef>
                <a:spcPts val="0"/>
              </a:spcBef>
              <a:spcAft>
                <a:spcPts val="0"/>
              </a:spcAft>
              <a:buSzPts val="1492"/>
              <a:buFont typeface="Roboto Slab"/>
              <a:buChar char="●"/>
            </a:pPr>
            <a:r>
              <a:rPr lang="en-US" sz="1491">
                <a:latin typeface="Roboto Slab"/>
                <a:ea typeface="Roboto Slab"/>
                <a:cs typeface="Roboto Slab"/>
                <a:sym typeface="Roboto Slab"/>
              </a:rPr>
              <a:t>Be aware of signs of caregiver burnout and hel caregivers recognize the signs themselves.</a:t>
            </a:r>
            <a:endParaRPr sz="1491">
              <a:latin typeface="Roboto Slab"/>
              <a:ea typeface="Roboto Slab"/>
              <a:cs typeface="Roboto Slab"/>
              <a:sym typeface="Roboto Slab"/>
            </a:endParaRPr>
          </a:p>
          <a:p>
            <a:pPr marL="457200" lvl="0" indent="-323335" algn="l" rtl="0">
              <a:lnSpc>
                <a:spcPct val="100000"/>
              </a:lnSpc>
              <a:spcBef>
                <a:spcPts val="0"/>
              </a:spcBef>
              <a:spcAft>
                <a:spcPts val="0"/>
              </a:spcAft>
              <a:buSzPts val="1492"/>
              <a:buFont typeface="Roboto Slab"/>
              <a:buChar char="●"/>
            </a:pPr>
            <a:r>
              <a:rPr lang="en-US" sz="1491">
                <a:latin typeface="Roboto Slab"/>
                <a:ea typeface="Roboto Slab"/>
                <a:cs typeface="Roboto Slab"/>
                <a:sym typeface="Roboto Slab"/>
              </a:rPr>
              <a:t>Help family members confront any negative feelings and find appropriate ways to deal with them.</a:t>
            </a:r>
            <a:endParaRPr sz="1491">
              <a:latin typeface="Roboto Slab"/>
              <a:ea typeface="Roboto Slab"/>
              <a:cs typeface="Roboto Slab"/>
              <a:sym typeface="Roboto Slab"/>
            </a:endParaRPr>
          </a:p>
          <a:p>
            <a:pPr marL="457200" lvl="0" indent="-323335" algn="l" rtl="0">
              <a:lnSpc>
                <a:spcPct val="100000"/>
              </a:lnSpc>
              <a:spcBef>
                <a:spcPts val="0"/>
              </a:spcBef>
              <a:spcAft>
                <a:spcPts val="0"/>
              </a:spcAft>
              <a:buSzPts val="1492"/>
              <a:buFont typeface="Roboto Slab"/>
              <a:buChar char="●"/>
            </a:pPr>
            <a:r>
              <a:rPr lang="en-US" sz="1491">
                <a:latin typeface="Roboto Slab"/>
                <a:ea typeface="Roboto Slab"/>
                <a:cs typeface="Roboto Slab"/>
                <a:sym typeface="Roboto Slab"/>
              </a:rPr>
              <a:t>Tell the family about community resources that are available.</a:t>
            </a:r>
            <a:endParaRPr sz="1491">
              <a:latin typeface="Roboto Slab"/>
              <a:ea typeface="Roboto Slab"/>
              <a:cs typeface="Roboto Slab"/>
              <a:sym typeface="Roboto Slab"/>
            </a:endParaRPr>
          </a:p>
          <a:p>
            <a:pPr marL="457200" lvl="0" indent="0" algn="l" rtl="0">
              <a:lnSpc>
                <a:spcPct val="100000"/>
              </a:lnSpc>
              <a:spcBef>
                <a:spcPts val="0"/>
              </a:spcBef>
              <a:spcAft>
                <a:spcPts val="0"/>
              </a:spcAft>
              <a:buNone/>
            </a:pPr>
            <a:endParaRPr sz="1491">
              <a:latin typeface="Roboto Slab"/>
              <a:ea typeface="Roboto Slab"/>
              <a:cs typeface="Roboto Slab"/>
              <a:sym typeface="Roboto Slab"/>
            </a:endParaRPr>
          </a:p>
          <a:p>
            <a:pPr marL="0" lvl="0" indent="0" algn="l" rtl="0">
              <a:lnSpc>
                <a:spcPct val="100000"/>
              </a:lnSpc>
              <a:spcBef>
                <a:spcPts val="0"/>
              </a:spcBef>
              <a:spcAft>
                <a:spcPts val="0"/>
              </a:spcAft>
              <a:buNone/>
            </a:pPr>
            <a:endParaRPr sz="1491">
              <a:latin typeface="Roboto Slab"/>
              <a:ea typeface="Roboto Slab"/>
              <a:cs typeface="Roboto Slab"/>
              <a:sym typeface="Roboto Slab"/>
            </a:endParaRPr>
          </a:p>
          <a:p>
            <a:pPr marL="0" lvl="0" indent="0" algn="l" rtl="0">
              <a:spcBef>
                <a:spcPts val="0"/>
              </a:spcBef>
              <a:spcAft>
                <a:spcPts val="1200"/>
              </a:spcAft>
              <a:buNone/>
            </a:pPr>
            <a:endParaRPr sz="7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g2c0353c024b_0_37"/>
          <p:cNvSpPr txBox="1">
            <a:spLocks noGrp="1"/>
          </p:cNvSpPr>
          <p:nvPr>
            <p:ph type="ctrTitle"/>
          </p:nvPr>
        </p:nvSpPr>
        <p:spPr>
          <a:xfrm>
            <a:off x="1680300" y="396027"/>
            <a:ext cx="5783400" cy="4569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US">
                <a:solidFill>
                  <a:schemeClr val="accent6"/>
                </a:solidFill>
              </a:rPr>
              <a:t>Module 4</a:t>
            </a:r>
            <a:endParaRPr>
              <a:solidFill>
                <a:schemeClr val="accent6"/>
              </a:solidFill>
            </a:endParaRPr>
          </a:p>
        </p:txBody>
      </p:sp>
      <p:sp>
        <p:nvSpPr>
          <p:cNvPr id="279" name="Google Shape;279;g2c0353c024b_0_37"/>
          <p:cNvSpPr txBox="1">
            <a:spLocks noGrp="1"/>
          </p:cNvSpPr>
          <p:nvPr>
            <p:ph type="subTitle" idx="1"/>
          </p:nvPr>
        </p:nvSpPr>
        <p:spPr>
          <a:xfrm>
            <a:off x="1680300" y="6005075"/>
            <a:ext cx="5783400" cy="748500"/>
          </a:xfrm>
          <a:prstGeom prst="rect">
            <a:avLst/>
          </a:prstGeom>
        </p:spPr>
        <p:txBody>
          <a:bodyPr spcFirstLastPara="1" wrap="square" lIns="91425" tIns="91425" rIns="91425" bIns="91425" anchor="t" anchorCtr="0">
            <a:normAutofit fontScale="92500" lnSpcReduction="20000"/>
          </a:bodyPr>
          <a:lstStyle/>
          <a:p>
            <a:pPr marL="0" lvl="0" indent="0" algn="ctr" rtl="0">
              <a:spcBef>
                <a:spcPts val="0"/>
              </a:spcBef>
              <a:spcAft>
                <a:spcPts val="0"/>
              </a:spcAft>
              <a:buNone/>
            </a:pPr>
            <a:r>
              <a:rPr lang="en-US">
                <a:solidFill>
                  <a:schemeClr val="accent6"/>
                </a:solidFill>
              </a:rPr>
              <a:t>Emotional/Psychological Issues and Support</a:t>
            </a:r>
            <a:endParaRPr>
              <a:solidFill>
                <a:schemeClr val="accent6"/>
              </a:solidFill>
            </a:endParaRPr>
          </a:p>
        </p:txBody>
      </p:sp>
      <p:pic>
        <p:nvPicPr>
          <p:cNvPr id="280" name="Google Shape;280;g2c0353c024b_0_37"/>
          <p:cNvPicPr preferRelativeResize="0"/>
          <p:nvPr/>
        </p:nvPicPr>
        <p:blipFill>
          <a:blip r:embed="rId3">
            <a:alphaModFix/>
          </a:blip>
          <a:stretch>
            <a:fillRect/>
          </a:stretch>
        </p:blipFill>
        <p:spPr>
          <a:xfrm>
            <a:off x="1579900" y="947375"/>
            <a:ext cx="5984200" cy="496324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2c0353c024b_0_107"/>
          <p:cNvSpPr txBox="1">
            <a:spLocks noGrp="1"/>
          </p:cNvSpPr>
          <p:nvPr>
            <p:ph type="title"/>
          </p:nvPr>
        </p:nvSpPr>
        <p:spPr>
          <a:xfrm>
            <a:off x="387900" y="610700"/>
            <a:ext cx="8368200" cy="914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a:t>What is a Good Death?</a:t>
            </a:r>
            <a:endParaRPr/>
          </a:p>
        </p:txBody>
      </p:sp>
      <p:sp>
        <p:nvSpPr>
          <p:cNvPr id="286" name="Google Shape;286;g2c0353c024b_0_107"/>
          <p:cNvSpPr txBox="1">
            <a:spLocks noGrp="1"/>
          </p:cNvSpPr>
          <p:nvPr>
            <p:ph type="body" idx="1"/>
          </p:nvPr>
        </p:nvSpPr>
        <p:spPr>
          <a:xfrm>
            <a:off x="387900" y="1986432"/>
            <a:ext cx="8368200" cy="410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100"/>
              <a:t>Many people describe dying well as:</a:t>
            </a:r>
            <a:endParaRPr sz="2100"/>
          </a:p>
          <a:p>
            <a:pPr marL="457200" lvl="0" indent="-361950" algn="l" rtl="0">
              <a:spcBef>
                <a:spcPts val="1200"/>
              </a:spcBef>
              <a:spcAft>
                <a:spcPts val="0"/>
              </a:spcAft>
              <a:buSzPts val="2100"/>
              <a:buChar char="●"/>
            </a:pPr>
            <a:r>
              <a:rPr lang="en-US" sz="2100"/>
              <a:t>Being pain free</a:t>
            </a:r>
            <a:endParaRPr sz="2100"/>
          </a:p>
          <a:p>
            <a:pPr marL="457200" lvl="0" indent="-361950" algn="l" rtl="0">
              <a:spcBef>
                <a:spcPts val="0"/>
              </a:spcBef>
              <a:spcAft>
                <a:spcPts val="0"/>
              </a:spcAft>
              <a:buSzPts val="2100"/>
              <a:buChar char="●"/>
            </a:pPr>
            <a:r>
              <a:rPr lang="en-US" sz="2100"/>
              <a:t> Having a sense of choice and control over what happens in their lives while gradually relinquishing responsibility of care to their loved ones.</a:t>
            </a:r>
            <a:endParaRPr sz="2100"/>
          </a:p>
          <a:p>
            <a:pPr marL="457200" lvl="0" indent="-361950" algn="l" rtl="0">
              <a:spcBef>
                <a:spcPts val="0"/>
              </a:spcBef>
              <a:spcAft>
                <a:spcPts val="0"/>
              </a:spcAft>
              <a:buSzPts val="2100"/>
              <a:buChar char="●"/>
            </a:pPr>
            <a:r>
              <a:rPr lang="en-US" sz="2100"/>
              <a:t>Maintaining their dignity and privacy.</a:t>
            </a:r>
            <a:endParaRPr sz="2100"/>
          </a:p>
          <a:p>
            <a:pPr marL="457200" lvl="0" indent="-361950" algn="l" rtl="0">
              <a:spcBef>
                <a:spcPts val="0"/>
              </a:spcBef>
              <a:spcAft>
                <a:spcPts val="0"/>
              </a:spcAft>
              <a:buSzPts val="2100"/>
              <a:buChar char="●"/>
            </a:pPr>
            <a:r>
              <a:rPr lang="en-US" sz="2100"/>
              <a:t>Resolving long-standing conflicts.</a:t>
            </a:r>
            <a:endParaRPr sz="2100"/>
          </a:p>
          <a:p>
            <a:pPr marL="457200" lvl="0" indent="-361950" algn="l" rtl="0">
              <a:spcBef>
                <a:spcPts val="0"/>
              </a:spcBef>
              <a:spcAft>
                <a:spcPts val="0"/>
              </a:spcAft>
              <a:buSzPts val="2100"/>
              <a:buChar char="●"/>
            </a:pPr>
            <a:r>
              <a:rPr lang="en-US" sz="2100"/>
              <a:t>Satisfying final wishes.</a:t>
            </a:r>
            <a:endParaRPr sz="2100"/>
          </a:p>
          <a:p>
            <a:pPr marL="457200" lvl="0" indent="-361950" algn="l" rtl="0">
              <a:spcBef>
                <a:spcPts val="0"/>
              </a:spcBef>
              <a:spcAft>
                <a:spcPts val="0"/>
              </a:spcAft>
              <a:buSzPts val="2100"/>
              <a:buChar char="●"/>
            </a:pPr>
            <a:r>
              <a:rPr lang="en-US" sz="2100"/>
              <a:t>Having time to say goodbye.</a:t>
            </a:r>
            <a:endParaRPr sz="2100"/>
          </a:p>
          <a:p>
            <a:pPr marL="457200" lvl="0" indent="-361950" algn="l" rtl="0">
              <a:spcBef>
                <a:spcPts val="0"/>
              </a:spcBef>
              <a:spcAft>
                <a:spcPts val="0"/>
              </a:spcAft>
              <a:buSzPts val="2100"/>
              <a:buChar char="●"/>
            </a:pPr>
            <a:r>
              <a:rPr lang="en-US" sz="2100"/>
              <a:t>Being able to leave when it is time to go and not have life prolonged.</a:t>
            </a:r>
            <a:endParaRPr sz="21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2c0353c024b_0_112"/>
          <p:cNvSpPr txBox="1">
            <a:spLocks noGrp="1"/>
          </p:cNvSpPr>
          <p:nvPr>
            <p:ph type="title"/>
          </p:nvPr>
        </p:nvSpPr>
        <p:spPr>
          <a:xfrm>
            <a:off x="387900" y="610700"/>
            <a:ext cx="8368200" cy="914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a:t>Volunteers Role In Emotional Support</a:t>
            </a:r>
            <a:endParaRPr/>
          </a:p>
        </p:txBody>
      </p:sp>
      <p:sp>
        <p:nvSpPr>
          <p:cNvPr id="292" name="Google Shape;292;g2c0353c024b_0_112"/>
          <p:cNvSpPr txBox="1">
            <a:spLocks noGrp="1"/>
          </p:cNvSpPr>
          <p:nvPr>
            <p:ph type="body" idx="1"/>
          </p:nvPr>
        </p:nvSpPr>
        <p:spPr>
          <a:xfrm>
            <a:off x="387900" y="1986432"/>
            <a:ext cx="8368200" cy="41052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US"/>
              <a:t>People who are dying and their families need:</a:t>
            </a:r>
            <a:endParaRPr/>
          </a:p>
          <a:p>
            <a:pPr marL="457200" lvl="0" indent="-334327" algn="l" rtl="0">
              <a:spcBef>
                <a:spcPts val="1200"/>
              </a:spcBef>
              <a:spcAft>
                <a:spcPts val="0"/>
              </a:spcAft>
              <a:buSzPct val="100000"/>
              <a:buChar char="●"/>
            </a:pPr>
            <a:r>
              <a:rPr lang="en-US"/>
              <a:t>Empathy</a:t>
            </a:r>
            <a:endParaRPr/>
          </a:p>
          <a:p>
            <a:pPr marL="457200" lvl="0" indent="-334327" algn="l" rtl="0">
              <a:spcBef>
                <a:spcPts val="0"/>
              </a:spcBef>
              <a:spcAft>
                <a:spcPts val="0"/>
              </a:spcAft>
              <a:buSzPct val="100000"/>
              <a:buChar char="●"/>
            </a:pPr>
            <a:r>
              <a:rPr lang="en-US"/>
              <a:t>Permission</a:t>
            </a:r>
            <a:endParaRPr/>
          </a:p>
          <a:p>
            <a:pPr marL="914400" lvl="1" indent="-310832" algn="l" rtl="0">
              <a:spcBef>
                <a:spcPts val="0"/>
              </a:spcBef>
              <a:spcAft>
                <a:spcPts val="0"/>
              </a:spcAft>
              <a:buSzPct val="100000"/>
              <a:buChar char="○"/>
            </a:pPr>
            <a:r>
              <a:rPr lang="en-US"/>
              <a:t>To express their thoughts or feelings and/or needs.</a:t>
            </a:r>
            <a:endParaRPr/>
          </a:p>
          <a:p>
            <a:pPr marL="457200" lvl="0" indent="-334327" algn="l" rtl="0">
              <a:spcBef>
                <a:spcPts val="0"/>
              </a:spcBef>
              <a:spcAft>
                <a:spcPts val="0"/>
              </a:spcAft>
              <a:buSzPct val="100000"/>
              <a:buChar char="●"/>
            </a:pPr>
            <a:r>
              <a:rPr lang="en-US"/>
              <a:t>Individuality </a:t>
            </a:r>
            <a:endParaRPr/>
          </a:p>
          <a:p>
            <a:pPr marL="914400" lvl="1" indent="-310832" algn="l" rtl="0">
              <a:spcBef>
                <a:spcPts val="0"/>
              </a:spcBef>
              <a:spcAft>
                <a:spcPts val="0"/>
              </a:spcAft>
              <a:buSzPct val="100000"/>
              <a:buChar char="○"/>
            </a:pPr>
            <a:r>
              <a:rPr lang="en-US"/>
              <a:t>Be treated as a person</a:t>
            </a:r>
            <a:endParaRPr/>
          </a:p>
          <a:p>
            <a:pPr marL="914400" lvl="1" indent="-310832" algn="l" rtl="0">
              <a:spcBef>
                <a:spcPts val="0"/>
              </a:spcBef>
              <a:spcAft>
                <a:spcPts val="0"/>
              </a:spcAft>
              <a:buSzPct val="100000"/>
              <a:buChar char="○"/>
            </a:pPr>
            <a:r>
              <a:rPr lang="en-US"/>
              <a:t>asked about their needs</a:t>
            </a:r>
            <a:endParaRPr/>
          </a:p>
          <a:p>
            <a:pPr marL="457200" lvl="0" indent="-334327" algn="l" rtl="0">
              <a:spcBef>
                <a:spcPts val="0"/>
              </a:spcBef>
              <a:spcAft>
                <a:spcPts val="0"/>
              </a:spcAft>
              <a:buSzPct val="100000"/>
              <a:buChar char="●"/>
            </a:pPr>
            <a:r>
              <a:rPr lang="en-US"/>
              <a:t>Advocacy</a:t>
            </a:r>
            <a:endParaRPr/>
          </a:p>
          <a:p>
            <a:pPr marL="457200" lvl="0" indent="-334327" algn="l" rtl="0">
              <a:spcBef>
                <a:spcPts val="0"/>
              </a:spcBef>
              <a:spcAft>
                <a:spcPts val="0"/>
              </a:spcAft>
              <a:buSzPct val="100000"/>
              <a:buChar char="●"/>
            </a:pPr>
            <a:r>
              <a:rPr lang="en-US"/>
              <a:t>Truth</a:t>
            </a:r>
            <a:endParaRPr/>
          </a:p>
          <a:p>
            <a:pPr marL="457200" lvl="0" indent="-334327" algn="l" rtl="0">
              <a:spcBef>
                <a:spcPts val="0"/>
              </a:spcBef>
              <a:spcAft>
                <a:spcPts val="0"/>
              </a:spcAft>
              <a:buSzPct val="100000"/>
              <a:buChar char="●"/>
            </a:pPr>
            <a:r>
              <a:rPr lang="en-US"/>
              <a:t>Time</a:t>
            </a:r>
            <a:endParaRPr/>
          </a:p>
          <a:p>
            <a:pPr marL="457200" lvl="0" indent="-334327" algn="l" rtl="0">
              <a:spcBef>
                <a:spcPts val="0"/>
              </a:spcBef>
              <a:spcAft>
                <a:spcPts val="0"/>
              </a:spcAft>
              <a:buSzPct val="100000"/>
              <a:buChar char="●"/>
            </a:pPr>
            <a:r>
              <a:rPr lang="en-US"/>
              <a:t>Attention</a:t>
            </a:r>
            <a:endParaRPr/>
          </a:p>
          <a:p>
            <a:pPr marL="457200" lvl="0" indent="-334327" algn="l" rtl="0">
              <a:spcBef>
                <a:spcPts val="0"/>
              </a:spcBef>
              <a:spcAft>
                <a:spcPts val="0"/>
              </a:spcAft>
              <a:buSzPct val="100000"/>
              <a:buChar char="●"/>
            </a:pPr>
            <a:r>
              <a:rPr lang="en-US"/>
              <a:t>Sensitivity to context </a:t>
            </a:r>
            <a:endParaRPr/>
          </a:p>
          <a:p>
            <a:pPr marL="457200" lvl="0" indent="-334327" algn="l" rtl="0">
              <a:spcBef>
                <a:spcPts val="0"/>
              </a:spcBef>
              <a:spcAft>
                <a:spcPts val="0"/>
              </a:spcAft>
              <a:buSzPct val="100000"/>
              <a:buChar char="●"/>
            </a:pPr>
            <a:r>
              <a:rPr lang="en-US"/>
              <a:t>Acknowledgement of needs.</a:t>
            </a:r>
            <a:endParaRPr/>
          </a:p>
          <a:p>
            <a:pPr marL="457200" lvl="0" indent="-334327" algn="l" rtl="0">
              <a:spcBef>
                <a:spcPts val="0"/>
              </a:spcBef>
              <a:spcAft>
                <a:spcPts val="0"/>
              </a:spcAft>
              <a:buSzPct val="100000"/>
              <a:buChar char="●"/>
            </a:pPr>
            <a:r>
              <a:rPr lang="en-US"/>
              <a:t>Given time to come to terms with feelings and thoughts.</a:t>
            </a:r>
            <a:endParaRPr/>
          </a:p>
          <a:p>
            <a:pPr marL="0" lvl="0" indent="0" algn="l" rtl="0">
              <a:spcBef>
                <a:spcPts val="1200"/>
              </a:spcBef>
              <a:spcAft>
                <a:spcPts val="120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2c0353c024b_0_117"/>
          <p:cNvSpPr txBox="1">
            <a:spLocks noGrp="1"/>
          </p:cNvSpPr>
          <p:nvPr>
            <p:ph type="ctrTitle"/>
          </p:nvPr>
        </p:nvSpPr>
        <p:spPr>
          <a:xfrm>
            <a:off x="1680300" y="5"/>
            <a:ext cx="5783400" cy="870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US">
                <a:solidFill>
                  <a:srgbClr val="FFE599"/>
                </a:solidFill>
              </a:rPr>
              <a:t>Module 5</a:t>
            </a:r>
            <a:endParaRPr>
              <a:solidFill>
                <a:srgbClr val="FFE599"/>
              </a:solidFill>
            </a:endParaRPr>
          </a:p>
        </p:txBody>
      </p:sp>
      <p:sp>
        <p:nvSpPr>
          <p:cNvPr id="298" name="Google Shape;298;g2c0353c024b_0_117"/>
          <p:cNvSpPr txBox="1">
            <a:spLocks noGrp="1"/>
          </p:cNvSpPr>
          <p:nvPr>
            <p:ph type="subTitle" idx="1"/>
          </p:nvPr>
        </p:nvSpPr>
        <p:spPr>
          <a:xfrm>
            <a:off x="1680300" y="5987702"/>
            <a:ext cx="5783400" cy="8703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a:solidFill>
                  <a:srgbClr val="FFE599"/>
                </a:solidFill>
              </a:rPr>
              <a:t>Spiritual Issues and Support</a:t>
            </a:r>
            <a:endParaRPr>
              <a:solidFill>
                <a:srgbClr val="FFE599"/>
              </a:solidFill>
            </a:endParaRPr>
          </a:p>
        </p:txBody>
      </p:sp>
      <p:pic>
        <p:nvPicPr>
          <p:cNvPr id="299" name="Google Shape;299;g2c0353c024b_0_117"/>
          <p:cNvPicPr preferRelativeResize="0"/>
          <p:nvPr/>
        </p:nvPicPr>
        <p:blipFill>
          <a:blip r:embed="rId3">
            <a:alphaModFix/>
          </a:blip>
          <a:stretch>
            <a:fillRect/>
          </a:stretch>
        </p:blipFill>
        <p:spPr>
          <a:xfrm>
            <a:off x="1550925" y="946500"/>
            <a:ext cx="6042150" cy="49649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g28ed8e28d4c_0_133"/>
          <p:cNvSpPr txBox="1">
            <a:spLocks noGrp="1"/>
          </p:cNvSpPr>
          <p:nvPr>
            <p:ph type="title"/>
          </p:nvPr>
        </p:nvSpPr>
        <p:spPr>
          <a:xfrm>
            <a:off x="387900" y="610700"/>
            <a:ext cx="8368200" cy="9147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US" sz="3400"/>
              <a:t>2. Principles Guiding Hospice Palliative Care</a:t>
            </a:r>
            <a:endParaRPr sz="3400"/>
          </a:p>
        </p:txBody>
      </p:sp>
      <p:sp>
        <p:nvSpPr>
          <p:cNvPr id="83" name="Google Shape;83;g28ed8e28d4c_0_133"/>
          <p:cNvSpPr txBox="1">
            <a:spLocks noGrp="1"/>
          </p:cNvSpPr>
          <p:nvPr>
            <p:ph type="body" idx="1"/>
          </p:nvPr>
        </p:nvSpPr>
        <p:spPr>
          <a:xfrm>
            <a:off x="387900" y="1986432"/>
            <a:ext cx="8368200" cy="4105200"/>
          </a:xfrm>
          <a:prstGeom prst="rect">
            <a:avLst/>
          </a:prstGeom>
        </p:spPr>
        <p:txBody>
          <a:bodyPr spcFirstLastPara="1" wrap="square" lIns="91425" tIns="91425" rIns="91425" bIns="91425" anchor="t" anchorCtr="0">
            <a:normAutofit lnSpcReduction="20000"/>
          </a:bodyPr>
          <a:lstStyle/>
          <a:p>
            <a:pPr marL="457200" lvl="0" indent="-457200" algn="l" rtl="0">
              <a:spcBef>
                <a:spcPts val="0"/>
              </a:spcBef>
              <a:spcAft>
                <a:spcPts val="0"/>
              </a:spcAft>
              <a:buSzPts val="3600"/>
              <a:buChar char="●"/>
            </a:pPr>
            <a:r>
              <a:rPr lang="en-US" sz="3600"/>
              <a:t>Patient/Family Focused Care</a:t>
            </a:r>
            <a:endParaRPr sz="3600"/>
          </a:p>
          <a:p>
            <a:pPr marL="457200" lvl="0" indent="-457200" algn="l" rtl="0">
              <a:spcBef>
                <a:spcPts val="0"/>
              </a:spcBef>
              <a:spcAft>
                <a:spcPts val="0"/>
              </a:spcAft>
              <a:buSzPts val="3600"/>
              <a:buChar char="●"/>
            </a:pPr>
            <a:r>
              <a:rPr lang="en-US" sz="3600"/>
              <a:t>Quality Care</a:t>
            </a:r>
            <a:endParaRPr sz="3600"/>
          </a:p>
          <a:p>
            <a:pPr marL="457200" lvl="0" indent="-457200" algn="l" rtl="0">
              <a:spcBef>
                <a:spcPts val="0"/>
              </a:spcBef>
              <a:spcAft>
                <a:spcPts val="0"/>
              </a:spcAft>
              <a:buSzPts val="3600"/>
              <a:buChar char="●"/>
            </a:pPr>
            <a:r>
              <a:rPr lang="en-US" sz="3600"/>
              <a:t>Comprehensive and Coordination</a:t>
            </a:r>
            <a:endParaRPr sz="3600"/>
          </a:p>
          <a:p>
            <a:pPr marL="457200" lvl="0" indent="-457200" algn="l" rtl="0">
              <a:spcBef>
                <a:spcPts val="0"/>
              </a:spcBef>
              <a:spcAft>
                <a:spcPts val="0"/>
              </a:spcAft>
              <a:buSzPts val="3600"/>
              <a:buChar char="●"/>
            </a:pPr>
            <a:r>
              <a:rPr lang="en-US" sz="3600"/>
              <a:t>Safe and Effective Care</a:t>
            </a:r>
            <a:endParaRPr sz="3600"/>
          </a:p>
          <a:p>
            <a:pPr marL="457200" lvl="0" indent="-457200" algn="l" rtl="0">
              <a:spcBef>
                <a:spcPts val="0"/>
              </a:spcBef>
              <a:spcAft>
                <a:spcPts val="0"/>
              </a:spcAft>
              <a:buSzPts val="3600"/>
              <a:buChar char="●"/>
            </a:pPr>
            <a:r>
              <a:rPr lang="en-US" sz="3600"/>
              <a:t>Accessibility</a:t>
            </a:r>
            <a:endParaRPr sz="3600"/>
          </a:p>
          <a:p>
            <a:pPr marL="457200" lvl="0" indent="-457200" algn="l" rtl="0">
              <a:spcBef>
                <a:spcPts val="0"/>
              </a:spcBef>
              <a:spcAft>
                <a:spcPts val="0"/>
              </a:spcAft>
              <a:buSzPts val="3600"/>
              <a:buChar char="●"/>
            </a:pPr>
            <a:r>
              <a:rPr lang="en-US" sz="3600"/>
              <a:t>Advocacy</a:t>
            </a:r>
            <a:endParaRPr sz="3600"/>
          </a:p>
          <a:p>
            <a:pPr marL="457200" lvl="0" indent="-457200" algn="l" rtl="0">
              <a:spcBef>
                <a:spcPts val="0"/>
              </a:spcBef>
              <a:spcAft>
                <a:spcPts val="0"/>
              </a:spcAft>
              <a:buSzPts val="3600"/>
              <a:buChar char="●"/>
            </a:pPr>
            <a:r>
              <a:rPr lang="en-US" sz="3600"/>
              <a:t>Self- Care </a:t>
            </a:r>
            <a:endParaRPr sz="36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g2c0353c024b_0_123"/>
          <p:cNvSpPr txBox="1">
            <a:spLocks noGrp="1"/>
          </p:cNvSpPr>
          <p:nvPr>
            <p:ph type="title"/>
          </p:nvPr>
        </p:nvSpPr>
        <p:spPr>
          <a:xfrm>
            <a:off x="387900" y="610700"/>
            <a:ext cx="8368200" cy="914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a:t>Spirituality At the End of Life</a:t>
            </a:r>
            <a:endParaRPr/>
          </a:p>
        </p:txBody>
      </p:sp>
      <p:sp>
        <p:nvSpPr>
          <p:cNvPr id="305" name="Google Shape;305;g2c0353c024b_0_123"/>
          <p:cNvSpPr txBox="1">
            <a:spLocks noGrp="1"/>
          </p:cNvSpPr>
          <p:nvPr>
            <p:ph type="body" idx="1"/>
          </p:nvPr>
        </p:nvSpPr>
        <p:spPr>
          <a:xfrm>
            <a:off x="387900" y="1986432"/>
            <a:ext cx="8368200" cy="41052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US" sz="2100"/>
              <a:t>Spiritual care is an integral part of hospice palliative care.Spirituality is a way for people to find meaning in their lives and circumstances.</a:t>
            </a:r>
            <a:endParaRPr sz="2100"/>
          </a:p>
          <a:p>
            <a:pPr marL="0" lvl="0" indent="0" algn="l" rtl="0">
              <a:spcBef>
                <a:spcPts val="1200"/>
              </a:spcBef>
              <a:spcAft>
                <a:spcPts val="0"/>
              </a:spcAft>
              <a:buNone/>
            </a:pPr>
            <a:r>
              <a:rPr lang="en-US" sz="2100"/>
              <a:t>Some of the ways that people find meaning include:</a:t>
            </a:r>
            <a:endParaRPr sz="2100"/>
          </a:p>
          <a:p>
            <a:pPr marL="457200" lvl="0" indent="-361950" algn="l" rtl="0">
              <a:spcBef>
                <a:spcPts val="1200"/>
              </a:spcBef>
              <a:spcAft>
                <a:spcPts val="0"/>
              </a:spcAft>
              <a:buSzPts val="2100"/>
              <a:buChar char="●"/>
            </a:pPr>
            <a:r>
              <a:rPr lang="en-US" sz="2100"/>
              <a:t> Belonging to a caring community.</a:t>
            </a:r>
            <a:endParaRPr sz="2100"/>
          </a:p>
          <a:p>
            <a:pPr marL="457200" lvl="0" indent="-361950" algn="l" rtl="0">
              <a:spcBef>
                <a:spcPts val="0"/>
              </a:spcBef>
              <a:spcAft>
                <a:spcPts val="0"/>
              </a:spcAft>
              <a:buSzPts val="2100"/>
              <a:buChar char="●"/>
            </a:pPr>
            <a:r>
              <a:rPr lang="en-US" sz="2100"/>
              <a:t>Telling their stories.</a:t>
            </a:r>
            <a:endParaRPr sz="2100"/>
          </a:p>
          <a:p>
            <a:pPr marL="457200" lvl="0" indent="-361950" algn="l" rtl="0">
              <a:spcBef>
                <a:spcPts val="0"/>
              </a:spcBef>
              <a:spcAft>
                <a:spcPts val="0"/>
              </a:spcAft>
              <a:buSzPts val="2100"/>
              <a:buChar char="●"/>
            </a:pPr>
            <a:r>
              <a:rPr lang="en-US" sz="2100"/>
              <a:t>Healing old wounds.</a:t>
            </a:r>
            <a:endParaRPr sz="2100"/>
          </a:p>
          <a:p>
            <a:pPr marL="457200" lvl="0" indent="-361950" algn="l" rtl="0">
              <a:spcBef>
                <a:spcPts val="0"/>
              </a:spcBef>
              <a:spcAft>
                <a:spcPts val="0"/>
              </a:spcAft>
              <a:buSzPts val="2100"/>
              <a:buChar char="●"/>
            </a:pPr>
            <a:r>
              <a:rPr lang="en-US" sz="2100"/>
              <a:t>Experiencing moments of transcendence or peak experiences.</a:t>
            </a:r>
            <a:endParaRPr sz="2100"/>
          </a:p>
          <a:p>
            <a:pPr marL="457200" lvl="0" indent="-361950" algn="l" rtl="0">
              <a:spcBef>
                <a:spcPts val="0"/>
              </a:spcBef>
              <a:spcAft>
                <a:spcPts val="0"/>
              </a:spcAft>
              <a:buSzPts val="2100"/>
              <a:buChar char="●"/>
            </a:pPr>
            <a:r>
              <a:rPr lang="en-US" sz="2100"/>
              <a:t>Feeling valued by others.</a:t>
            </a:r>
            <a:endParaRPr sz="2100"/>
          </a:p>
          <a:p>
            <a:pPr marL="457200" lvl="0" indent="-361950" algn="l" rtl="0">
              <a:spcBef>
                <a:spcPts val="0"/>
              </a:spcBef>
              <a:spcAft>
                <a:spcPts val="0"/>
              </a:spcAft>
              <a:buSzPts val="2100"/>
              <a:buChar char="●"/>
            </a:pPr>
            <a:r>
              <a:rPr lang="en-US" sz="2100"/>
              <a:t>Developing one’s higher self or soul.</a:t>
            </a:r>
            <a:endParaRPr sz="2100"/>
          </a:p>
          <a:p>
            <a:pPr marL="0" lvl="0" indent="0" algn="l" rtl="0">
              <a:spcBef>
                <a:spcPts val="1200"/>
              </a:spcBef>
              <a:spcAft>
                <a:spcPts val="1200"/>
              </a:spcAft>
              <a:buNone/>
            </a:pPr>
            <a:r>
              <a:rPr lang="en-US"/>
              <a:t>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g2c0353c024b_0_128"/>
          <p:cNvSpPr txBox="1">
            <a:spLocks noGrp="1"/>
          </p:cNvSpPr>
          <p:nvPr>
            <p:ph type="title"/>
          </p:nvPr>
        </p:nvSpPr>
        <p:spPr>
          <a:xfrm>
            <a:off x="387900" y="610700"/>
            <a:ext cx="8368200" cy="914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a:t>Providing Spiritual Support</a:t>
            </a:r>
            <a:endParaRPr/>
          </a:p>
        </p:txBody>
      </p:sp>
      <p:sp>
        <p:nvSpPr>
          <p:cNvPr id="311" name="Google Shape;311;g2c0353c024b_0_128"/>
          <p:cNvSpPr txBox="1">
            <a:spLocks noGrp="1"/>
          </p:cNvSpPr>
          <p:nvPr>
            <p:ph type="body" idx="1"/>
          </p:nvPr>
        </p:nvSpPr>
        <p:spPr>
          <a:xfrm>
            <a:off x="387900" y="1986424"/>
            <a:ext cx="8368200" cy="457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a:t>Hospice palliative care volunteers can provide spiritual support by:</a:t>
            </a:r>
            <a:endParaRPr sz="2000"/>
          </a:p>
          <a:p>
            <a:pPr marL="457200" lvl="0" indent="-355600" algn="l" rtl="0">
              <a:spcBef>
                <a:spcPts val="1200"/>
              </a:spcBef>
              <a:spcAft>
                <a:spcPts val="0"/>
              </a:spcAft>
              <a:buSzPts val="2000"/>
              <a:buChar char="●"/>
            </a:pPr>
            <a:r>
              <a:rPr lang="en-US" sz="2000"/>
              <a:t>Building trust</a:t>
            </a:r>
            <a:endParaRPr sz="2000"/>
          </a:p>
          <a:p>
            <a:pPr marL="457200" lvl="0" indent="-355600" algn="l" rtl="0">
              <a:spcBef>
                <a:spcPts val="0"/>
              </a:spcBef>
              <a:spcAft>
                <a:spcPts val="0"/>
              </a:spcAft>
              <a:buSzPts val="2000"/>
              <a:buChar char="●"/>
            </a:pPr>
            <a:r>
              <a:rPr lang="en-US" sz="2000"/>
              <a:t>Encouraging the person to talk about things they have done in their life.</a:t>
            </a:r>
            <a:endParaRPr sz="2000"/>
          </a:p>
          <a:p>
            <a:pPr marL="457200" lvl="0" indent="-355600" algn="l" rtl="0">
              <a:spcBef>
                <a:spcPts val="0"/>
              </a:spcBef>
              <a:spcAft>
                <a:spcPts val="0"/>
              </a:spcAft>
              <a:buSzPts val="2000"/>
              <a:buChar char="●"/>
            </a:pPr>
            <a:r>
              <a:rPr lang="en-US" sz="2000"/>
              <a:t>Listening patiently.</a:t>
            </a:r>
            <a:endParaRPr sz="2000"/>
          </a:p>
          <a:p>
            <a:pPr marL="457200" lvl="0" indent="-355600" algn="l" rtl="0">
              <a:spcBef>
                <a:spcPts val="0"/>
              </a:spcBef>
              <a:spcAft>
                <a:spcPts val="0"/>
              </a:spcAft>
              <a:buSzPts val="2000"/>
              <a:buChar char="●"/>
            </a:pPr>
            <a:r>
              <a:rPr lang="en-US" sz="2000"/>
              <a:t>Treating the person dignity</a:t>
            </a:r>
            <a:endParaRPr sz="2000"/>
          </a:p>
          <a:p>
            <a:pPr marL="457200" lvl="0" indent="-355600" algn="l" rtl="0">
              <a:spcBef>
                <a:spcPts val="0"/>
              </a:spcBef>
              <a:spcAft>
                <a:spcPts val="0"/>
              </a:spcAft>
              <a:buSzPts val="2000"/>
              <a:buChar char="●"/>
            </a:pPr>
            <a:r>
              <a:rPr lang="en-US" sz="2000"/>
              <a:t>Respecting the persons and families belief systems</a:t>
            </a:r>
            <a:endParaRPr sz="2000"/>
          </a:p>
          <a:p>
            <a:pPr marL="457200" lvl="0" indent="-355600" algn="l" rtl="0">
              <a:spcBef>
                <a:spcPts val="0"/>
              </a:spcBef>
              <a:spcAft>
                <a:spcPts val="0"/>
              </a:spcAft>
              <a:buSzPts val="2000"/>
              <a:buChar char="●"/>
            </a:pPr>
            <a:r>
              <a:rPr lang="en-US" sz="2000"/>
              <a:t>Sharing personal beliefs.</a:t>
            </a:r>
            <a:endParaRPr sz="2000"/>
          </a:p>
          <a:p>
            <a:pPr marL="457200" lvl="0" indent="-355600" algn="l" rtl="0">
              <a:spcBef>
                <a:spcPts val="0"/>
              </a:spcBef>
              <a:spcAft>
                <a:spcPts val="0"/>
              </a:spcAft>
              <a:buSzPts val="2000"/>
              <a:buChar char="●"/>
            </a:pPr>
            <a:r>
              <a:rPr lang="en-US" sz="2000"/>
              <a:t>Never proselytizing or trying to convert</a:t>
            </a:r>
            <a:endParaRPr sz="2000"/>
          </a:p>
          <a:p>
            <a:pPr marL="457200" lvl="0" indent="-355600" algn="l" rtl="0">
              <a:spcBef>
                <a:spcPts val="0"/>
              </a:spcBef>
              <a:spcAft>
                <a:spcPts val="0"/>
              </a:spcAft>
              <a:buSzPts val="2000"/>
              <a:buChar char="●"/>
            </a:pPr>
            <a:r>
              <a:rPr lang="en-US" sz="2000"/>
              <a:t>Provide whatever the person or family asks in terms of spiritual support, in terms of contacting their faith leader or community.</a:t>
            </a:r>
            <a:endParaRPr sz="2000"/>
          </a:p>
          <a:p>
            <a:pPr marL="457200" lvl="0" indent="-355600" algn="l" rtl="0">
              <a:spcBef>
                <a:spcPts val="0"/>
              </a:spcBef>
              <a:spcAft>
                <a:spcPts val="0"/>
              </a:spcAft>
              <a:buSzPts val="2000"/>
              <a:buChar char="●"/>
            </a:pPr>
            <a:r>
              <a:rPr lang="en-US" sz="2000"/>
              <a:t>Being present even when people want to go into difficult places.</a:t>
            </a:r>
            <a:endParaRPr sz="20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g2c0353c024b_0_133"/>
          <p:cNvSpPr txBox="1">
            <a:spLocks noGrp="1"/>
          </p:cNvSpPr>
          <p:nvPr>
            <p:ph type="ctrTitle"/>
          </p:nvPr>
        </p:nvSpPr>
        <p:spPr>
          <a:xfrm>
            <a:off x="1680300" y="5"/>
            <a:ext cx="5783400" cy="8181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US"/>
              <a:t>Module 6:</a:t>
            </a:r>
            <a:endParaRPr/>
          </a:p>
        </p:txBody>
      </p:sp>
      <p:sp>
        <p:nvSpPr>
          <p:cNvPr id="317" name="Google Shape;317;g2c0353c024b_0_133"/>
          <p:cNvSpPr txBox="1">
            <a:spLocks noGrp="1"/>
          </p:cNvSpPr>
          <p:nvPr>
            <p:ph type="subTitle" idx="1"/>
          </p:nvPr>
        </p:nvSpPr>
        <p:spPr>
          <a:xfrm>
            <a:off x="1718775" y="6039899"/>
            <a:ext cx="5783400" cy="818100"/>
          </a:xfrm>
          <a:prstGeom prst="rect">
            <a:avLst/>
          </a:prstGeom>
        </p:spPr>
        <p:txBody>
          <a:bodyPr spcFirstLastPara="1" wrap="square" lIns="91425" tIns="91425" rIns="91425" bIns="91425" anchor="t" anchorCtr="0">
            <a:normAutofit lnSpcReduction="20000"/>
          </a:bodyPr>
          <a:lstStyle/>
          <a:p>
            <a:pPr marL="0" lvl="0" indent="0" algn="ctr" rtl="0">
              <a:spcBef>
                <a:spcPts val="0"/>
              </a:spcBef>
              <a:spcAft>
                <a:spcPts val="0"/>
              </a:spcAft>
              <a:buNone/>
            </a:pPr>
            <a:r>
              <a:rPr lang="en-US">
                <a:solidFill>
                  <a:srgbClr val="FFFFFF"/>
                </a:solidFill>
              </a:rPr>
              <a:t>Physical Issues and Support , Including Pain Symptom Management</a:t>
            </a:r>
            <a:endParaRPr>
              <a:solidFill>
                <a:srgbClr val="FFFFFF"/>
              </a:solidFill>
            </a:endParaRPr>
          </a:p>
        </p:txBody>
      </p:sp>
      <p:pic>
        <p:nvPicPr>
          <p:cNvPr id="318" name="Google Shape;318;g2c0353c024b_0_133"/>
          <p:cNvPicPr preferRelativeResize="0"/>
          <p:nvPr/>
        </p:nvPicPr>
        <p:blipFill>
          <a:blip r:embed="rId3">
            <a:alphaModFix/>
          </a:blip>
          <a:stretch>
            <a:fillRect/>
          </a:stretch>
        </p:blipFill>
        <p:spPr>
          <a:xfrm>
            <a:off x="152400" y="818100"/>
            <a:ext cx="8916174" cy="516960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g2c0353c024b_0_139"/>
          <p:cNvSpPr txBox="1">
            <a:spLocks noGrp="1"/>
          </p:cNvSpPr>
          <p:nvPr>
            <p:ph type="title"/>
          </p:nvPr>
        </p:nvSpPr>
        <p:spPr>
          <a:xfrm>
            <a:off x="387900" y="610700"/>
            <a:ext cx="8368200" cy="914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a:t>Common Illnesses </a:t>
            </a:r>
            <a:endParaRPr/>
          </a:p>
        </p:txBody>
      </p:sp>
      <p:sp>
        <p:nvSpPr>
          <p:cNvPr id="324" name="Google Shape;324;g2c0353c024b_0_139"/>
          <p:cNvSpPr txBox="1">
            <a:spLocks noGrp="1"/>
          </p:cNvSpPr>
          <p:nvPr>
            <p:ph type="body" idx="1"/>
          </p:nvPr>
        </p:nvSpPr>
        <p:spPr>
          <a:xfrm>
            <a:off x="387900" y="1986432"/>
            <a:ext cx="8368200" cy="4105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a:t>The most common life limiting illnesses seen in palliative care are:</a:t>
            </a:r>
            <a:endParaRPr/>
          </a:p>
          <a:p>
            <a:pPr marL="457200" lvl="0" indent="-342900" algn="l" rtl="0">
              <a:spcBef>
                <a:spcPts val="1200"/>
              </a:spcBef>
              <a:spcAft>
                <a:spcPts val="0"/>
              </a:spcAft>
              <a:buSzPts val="1800"/>
              <a:buChar char="●"/>
            </a:pPr>
            <a:r>
              <a:rPr lang="en-US"/>
              <a:t>Cancer</a:t>
            </a:r>
            <a:endParaRPr/>
          </a:p>
          <a:p>
            <a:pPr marL="457200" lvl="0" indent="-342900" algn="l" rtl="0">
              <a:spcBef>
                <a:spcPts val="0"/>
              </a:spcBef>
              <a:spcAft>
                <a:spcPts val="0"/>
              </a:spcAft>
              <a:buSzPts val="1800"/>
              <a:buChar char="●"/>
            </a:pPr>
            <a:r>
              <a:rPr lang="en-US"/>
              <a:t>Dementia and Alzheimers</a:t>
            </a:r>
            <a:endParaRPr/>
          </a:p>
          <a:p>
            <a:pPr marL="457200" lvl="0" indent="-342900" algn="l" rtl="0">
              <a:spcBef>
                <a:spcPts val="0"/>
              </a:spcBef>
              <a:spcAft>
                <a:spcPts val="0"/>
              </a:spcAft>
              <a:buSzPts val="1800"/>
              <a:buChar char="●"/>
            </a:pPr>
            <a:r>
              <a:rPr lang="en-US"/>
              <a:t>Hiv/Aids</a:t>
            </a:r>
            <a:endParaRPr/>
          </a:p>
          <a:p>
            <a:pPr marL="457200" lvl="0" indent="-342900" algn="l" rtl="0">
              <a:spcBef>
                <a:spcPts val="0"/>
              </a:spcBef>
              <a:spcAft>
                <a:spcPts val="0"/>
              </a:spcAft>
              <a:buSzPts val="1800"/>
              <a:buChar char="●"/>
            </a:pPr>
            <a:r>
              <a:rPr lang="en-US"/>
              <a:t>End of stage organ failure</a:t>
            </a:r>
            <a:endParaRPr/>
          </a:p>
          <a:p>
            <a:pPr marL="0" lvl="0" indent="0" algn="l" rtl="0">
              <a:spcBef>
                <a:spcPts val="1200"/>
              </a:spcBef>
              <a:spcAft>
                <a:spcPts val="0"/>
              </a:spcAft>
              <a:buNone/>
            </a:pPr>
            <a:r>
              <a:rPr lang="en-US"/>
              <a:t>It is important for volunteer to suppor the prosn or family by:</a:t>
            </a:r>
            <a:endParaRPr/>
          </a:p>
          <a:p>
            <a:pPr marL="457200" lvl="0" indent="-342900" algn="l" rtl="0">
              <a:spcBef>
                <a:spcPts val="1200"/>
              </a:spcBef>
              <a:spcAft>
                <a:spcPts val="0"/>
              </a:spcAft>
              <a:buSzPts val="1800"/>
              <a:buChar char="●"/>
            </a:pPr>
            <a:r>
              <a:rPr lang="en-US"/>
              <a:t>Remaining non judgemental</a:t>
            </a:r>
            <a:endParaRPr/>
          </a:p>
          <a:p>
            <a:pPr marL="457200" lvl="0" indent="-342900" algn="l" rtl="0">
              <a:spcBef>
                <a:spcPts val="0"/>
              </a:spcBef>
              <a:spcAft>
                <a:spcPts val="0"/>
              </a:spcAft>
              <a:buSzPts val="1800"/>
              <a:buChar char="●"/>
            </a:pPr>
            <a:r>
              <a:rPr lang="en-US"/>
              <a:t>Helping person/or family members to live as fully as possible.</a:t>
            </a:r>
            <a:endParaRPr/>
          </a:p>
          <a:p>
            <a:pPr marL="457200" lvl="0" indent="-342900" algn="l" rtl="0">
              <a:spcBef>
                <a:spcPts val="0"/>
              </a:spcBef>
              <a:spcAft>
                <a:spcPts val="0"/>
              </a:spcAft>
              <a:buSzPts val="1800"/>
              <a:buChar char="●"/>
            </a:pPr>
            <a:r>
              <a:rPr lang="en-US"/>
              <a:t>Being alert to the persons changing needs</a:t>
            </a:r>
            <a:endParaRPr/>
          </a:p>
          <a:p>
            <a:pPr marL="457200" lvl="0" indent="0" algn="l" rtl="0">
              <a:spcBef>
                <a:spcPts val="1200"/>
              </a:spcBef>
              <a:spcAft>
                <a:spcPts val="120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g2c0353c024b_0_144"/>
          <p:cNvSpPr txBox="1">
            <a:spLocks noGrp="1"/>
          </p:cNvSpPr>
          <p:nvPr>
            <p:ph type="title"/>
          </p:nvPr>
        </p:nvSpPr>
        <p:spPr>
          <a:xfrm>
            <a:off x="387900" y="610700"/>
            <a:ext cx="8368200" cy="914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a:t>Symptoms at End of Life</a:t>
            </a:r>
            <a:endParaRPr/>
          </a:p>
        </p:txBody>
      </p:sp>
      <p:sp>
        <p:nvSpPr>
          <p:cNvPr id="330" name="Google Shape;330;g2c0353c024b_0_144"/>
          <p:cNvSpPr txBox="1">
            <a:spLocks noGrp="1"/>
          </p:cNvSpPr>
          <p:nvPr>
            <p:ph type="body" idx="1"/>
          </p:nvPr>
        </p:nvSpPr>
        <p:spPr>
          <a:xfrm>
            <a:off x="387900" y="1986432"/>
            <a:ext cx="8368200" cy="4105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a:t>What is a symptom?</a:t>
            </a:r>
            <a:endParaRPr/>
          </a:p>
          <a:p>
            <a:pPr marL="457200" lvl="0" indent="-342900" algn="l" rtl="0">
              <a:spcBef>
                <a:spcPts val="1200"/>
              </a:spcBef>
              <a:spcAft>
                <a:spcPts val="0"/>
              </a:spcAft>
              <a:buSzPts val="1800"/>
              <a:buChar char="●"/>
            </a:pPr>
            <a:r>
              <a:rPr lang="en-US"/>
              <a:t>Any feeling a dying person has that makes them uncomfortable , restricts their activity , or keeps them awake.</a:t>
            </a:r>
            <a:endParaRPr/>
          </a:p>
          <a:p>
            <a:pPr marL="0" lvl="0" indent="0" algn="l" rtl="0">
              <a:spcBef>
                <a:spcPts val="1200"/>
              </a:spcBef>
              <a:spcAft>
                <a:spcPts val="0"/>
              </a:spcAft>
              <a:buNone/>
            </a:pPr>
            <a:r>
              <a:rPr lang="en-US"/>
              <a:t>Symptoms may include:</a:t>
            </a:r>
            <a:endParaRPr/>
          </a:p>
          <a:p>
            <a:pPr marL="457200" lvl="0" indent="-342900" algn="l" rtl="0">
              <a:spcBef>
                <a:spcPts val="1200"/>
              </a:spcBef>
              <a:spcAft>
                <a:spcPts val="0"/>
              </a:spcAft>
              <a:buSzPts val="1800"/>
              <a:buChar char="●"/>
            </a:pPr>
            <a:r>
              <a:rPr lang="en-US"/>
              <a:t>Pain</a:t>
            </a:r>
            <a:endParaRPr/>
          </a:p>
          <a:p>
            <a:pPr marL="457200" lvl="0" indent="-342900" algn="l" rtl="0">
              <a:spcBef>
                <a:spcPts val="0"/>
              </a:spcBef>
              <a:spcAft>
                <a:spcPts val="0"/>
              </a:spcAft>
              <a:buSzPts val="1800"/>
              <a:buChar char="●"/>
            </a:pPr>
            <a:r>
              <a:rPr lang="en-US"/>
              <a:t>Loss of appetite</a:t>
            </a:r>
            <a:endParaRPr/>
          </a:p>
          <a:p>
            <a:pPr marL="457200" lvl="0" indent="-342900" algn="l" rtl="0">
              <a:spcBef>
                <a:spcPts val="0"/>
              </a:spcBef>
              <a:spcAft>
                <a:spcPts val="0"/>
              </a:spcAft>
              <a:buSzPts val="1800"/>
              <a:buChar char="●"/>
            </a:pPr>
            <a:r>
              <a:rPr lang="en-US"/>
              <a:t>Nausea </a:t>
            </a:r>
            <a:endParaRPr/>
          </a:p>
          <a:p>
            <a:pPr marL="457200" lvl="0" indent="-342900" algn="l" rtl="0">
              <a:spcBef>
                <a:spcPts val="0"/>
              </a:spcBef>
              <a:spcAft>
                <a:spcPts val="0"/>
              </a:spcAft>
              <a:buSzPts val="1800"/>
              <a:buChar char="●"/>
            </a:pPr>
            <a:r>
              <a:rPr lang="en-US"/>
              <a:t>Fatigue and exhaustion</a:t>
            </a:r>
            <a:endParaRPr/>
          </a:p>
          <a:p>
            <a:pPr marL="457200" lvl="0" indent="-342900" algn="l" rtl="0">
              <a:spcBef>
                <a:spcPts val="0"/>
              </a:spcBef>
              <a:spcAft>
                <a:spcPts val="0"/>
              </a:spcAft>
              <a:buSzPts val="1800"/>
              <a:buChar char="●"/>
            </a:pPr>
            <a:r>
              <a:rPr lang="en-US"/>
              <a:t>Breathlessness</a:t>
            </a:r>
            <a:endParaRPr/>
          </a:p>
          <a:p>
            <a:pPr marL="457200" lvl="0" indent="-342900" algn="l" rtl="0">
              <a:spcBef>
                <a:spcPts val="0"/>
              </a:spcBef>
              <a:spcAft>
                <a:spcPts val="0"/>
              </a:spcAft>
              <a:buSzPts val="1800"/>
              <a:buChar char="●"/>
            </a:pPr>
            <a:r>
              <a:rPr lang="en-US"/>
              <a:t>Constipation.</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g2c0353c024b_0_149"/>
          <p:cNvSpPr txBox="1">
            <a:spLocks noGrp="1"/>
          </p:cNvSpPr>
          <p:nvPr>
            <p:ph type="title"/>
          </p:nvPr>
        </p:nvSpPr>
        <p:spPr>
          <a:xfrm>
            <a:off x="387900" y="610700"/>
            <a:ext cx="8368200" cy="914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a:t>Volunteers Role In Pain Management</a:t>
            </a:r>
            <a:endParaRPr/>
          </a:p>
        </p:txBody>
      </p:sp>
      <p:sp>
        <p:nvSpPr>
          <p:cNvPr id="336" name="Google Shape;336;g2c0353c024b_0_149"/>
          <p:cNvSpPr txBox="1">
            <a:spLocks noGrp="1"/>
          </p:cNvSpPr>
          <p:nvPr>
            <p:ph type="body" idx="1"/>
          </p:nvPr>
        </p:nvSpPr>
        <p:spPr>
          <a:xfrm>
            <a:off x="387900" y="1986432"/>
            <a:ext cx="8368200" cy="41052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US" sz="2091"/>
              <a:t>Volunteers role is to:</a:t>
            </a:r>
            <a:endParaRPr sz="2091"/>
          </a:p>
          <a:p>
            <a:pPr marL="457200" lvl="0" indent="-361435" algn="l" rtl="0">
              <a:spcBef>
                <a:spcPts val="1200"/>
              </a:spcBef>
              <a:spcAft>
                <a:spcPts val="0"/>
              </a:spcAft>
              <a:buSzPts val="2092"/>
              <a:buChar char="●"/>
            </a:pPr>
            <a:r>
              <a:rPr lang="en-US" sz="2091"/>
              <a:t>Observe the person.</a:t>
            </a:r>
            <a:endParaRPr sz="2091"/>
          </a:p>
          <a:p>
            <a:pPr marL="457200" lvl="0" indent="-361435" algn="l" rtl="0">
              <a:spcBef>
                <a:spcPts val="0"/>
              </a:spcBef>
              <a:spcAft>
                <a:spcPts val="0"/>
              </a:spcAft>
              <a:buSzPts val="2092"/>
              <a:buChar char="●"/>
            </a:pPr>
            <a:r>
              <a:rPr lang="en-US" sz="2091"/>
              <a:t>Provide comfort measures such as:</a:t>
            </a:r>
            <a:endParaRPr sz="2091"/>
          </a:p>
          <a:p>
            <a:pPr marL="914400" lvl="1" indent="-336035" algn="l" rtl="0">
              <a:spcBef>
                <a:spcPts val="0"/>
              </a:spcBef>
              <a:spcAft>
                <a:spcPts val="0"/>
              </a:spcAft>
              <a:buSzPts val="1692"/>
              <a:buChar char="○"/>
            </a:pPr>
            <a:r>
              <a:rPr lang="en-US" sz="1691"/>
              <a:t>Support</a:t>
            </a:r>
            <a:endParaRPr sz="1691"/>
          </a:p>
          <a:p>
            <a:pPr marL="914400" lvl="1" indent="-336035" algn="l" rtl="0">
              <a:spcBef>
                <a:spcPts val="0"/>
              </a:spcBef>
              <a:spcAft>
                <a:spcPts val="0"/>
              </a:spcAft>
              <a:buSzPts val="1692"/>
              <a:buChar char="○"/>
            </a:pPr>
            <a:r>
              <a:rPr lang="en-US" sz="1691"/>
              <a:t>Companionship</a:t>
            </a:r>
            <a:endParaRPr sz="1691"/>
          </a:p>
          <a:p>
            <a:pPr marL="457200" lvl="0" indent="-361435" algn="l" rtl="0">
              <a:spcBef>
                <a:spcPts val="0"/>
              </a:spcBef>
              <a:spcAft>
                <a:spcPts val="0"/>
              </a:spcAft>
              <a:buSzPts val="2092"/>
              <a:buChar char="●"/>
            </a:pPr>
            <a:r>
              <a:rPr lang="en-US" sz="2091"/>
              <a:t>Report any signs that the person is in pain to care team.</a:t>
            </a:r>
            <a:endParaRPr sz="2091"/>
          </a:p>
          <a:p>
            <a:pPr marL="0" lvl="0" indent="0" algn="l" rtl="0">
              <a:spcBef>
                <a:spcPts val="1200"/>
              </a:spcBef>
              <a:spcAft>
                <a:spcPts val="0"/>
              </a:spcAft>
              <a:buNone/>
            </a:pPr>
            <a:r>
              <a:rPr lang="en-US" sz="2091"/>
              <a:t>Volunteers </a:t>
            </a:r>
            <a:r>
              <a:rPr lang="en-US" sz="2091">
                <a:solidFill>
                  <a:srgbClr val="000000"/>
                </a:solidFill>
                <a:highlight>
                  <a:srgbClr val="F4CCCC"/>
                </a:highlight>
              </a:rPr>
              <a:t>NEVER</a:t>
            </a:r>
            <a:r>
              <a:rPr lang="en-US" sz="2091"/>
              <a:t> administer medications.</a:t>
            </a:r>
            <a:endParaRPr sz="2091"/>
          </a:p>
          <a:p>
            <a:pPr marL="0" lvl="0" indent="0" algn="l" rtl="0">
              <a:spcBef>
                <a:spcPts val="1200"/>
              </a:spcBef>
              <a:spcAft>
                <a:spcPts val="0"/>
              </a:spcAft>
              <a:buNone/>
            </a:pPr>
            <a:r>
              <a:rPr lang="en-US" sz="2091"/>
              <a:t>Volunteers can use their communication skills to help the dying person identify and express how they are feeling.</a:t>
            </a:r>
            <a:endParaRPr sz="2091"/>
          </a:p>
          <a:p>
            <a:pPr marL="0" lvl="0" indent="0" algn="l" rtl="0">
              <a:spcBef>
                <a:spcPts val="1200"/>
              </a:spcBef>
              <a:spcAft>
                <a:spcPts val="0"/>
              </a:spcAft>
              <a:buNone/>
            </a:pPr>
            <a:endParaRPr/>
          </a:p>
          <a:p>
            <a:pPr marL="0" lvl="0" indent="0" algn="l" rtl="0">
              <a:spcBef>
                <a:spcPts val="1200"/>
              </a:spcBef>
              <a:spcAft>
                <a:spcPts val="1200"/>
              </a:spcAft>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g2c0353c024b_0_154"/>
          <p:cNvSpPr txBox="1">
            <a:spLocks noGrp="1"/>
          </p:cNvSpPr>
          <p:nvPr>
            <p:ph type="title"/>
          </p:nvPr>
        </p:nvSpPr>
        <p:spPr>
          <a:xfrm>
            <a:off x="387900" y="610700"/>
            <a:ext cx="8368200" cy="914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a:t>The Importance of Infection Control</a:t>
            </a:r>
            <a:endParaRPr/>
          </a:p>
        </p:txBody>
      </p:sp>
      <p:sp>
        <p:nvSpPr>
          <p:cNvPr id="342" name="Google Shape;342;g2c0353c024b_0_154"/>
          <p:cNvSpPr txBox="1">
            <a:spLocks noGrp="1"/>
          </p:cNvSpPr>
          <p:nvPr>
            <p:ph type="body" idx="1"/>
          </p:nvPr>
        </p:nvSpPr>
        <p:spPr>
          <a:xfrm>
            <a:off x="387900" y="1986432"/>
            <a:ext cx="8368200" cy="4105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a:t>Volunteers are expected to know and use the following standard infection control precautions at all times:</a:t>
            </a:r>
            <a:endParaRPr/>
          </a:p>
          <a:p>
            <a:pPr marL="457200" lvl="0" indent="-342900" algn="l" rtl="0">
              <a:spcBef>
                <a:spcPts val="1200"/>
              </a:spcBef>
              <a:spcAft>
                <a:spcPts val="0"/>
              </a:spcAft>
              <a:buSzPts val="1800"/>
              <a:buChar char="●"/>
            </a:pPr>
            <a:r>
              <a:rPr lang="en-US"/>
              <a:t>Make sure you have all your immunizations</a:t>
            </a:r>
            <a:endParaRPr/>
          </a:p>
          <a:p>
            <a:pPr marL="457200" lvl="0" indent="-342900" algn="l" rtl="0">
              <a:spcBef>
                <a:spcPts val="0"/>
              </a:spcBef>
              <a:spcAft>
                <a:spcPts val="0"/>
              </a:spcAft>
              <a:buSzPts val="1800"/>
              <a:buChar char="●"/>
            </a:pPr>
            <a:r>
              <a:rPr lang="en-US"/>
              <a:t>Wash your hands.</a:t>
            </a:r>
            <a:endParaRPr/>
          </a:p>
          <a:p>
            <a:pPr marL="457200" lvl="0" indent="-342900" algn="l" rtl="0">
              <a:spcBef>
                <a:spcPts val="0"/>
              </a:spcBef>
              <a:spcAft>
                <a:spcPts val="0"/>
              </a:spcAft>
              <a:buSzPts val="1800"/>
              <a:buChar char="●"/>
            </a:pPr>
            <a:r>
              <a:rPr lang="en-US"/>
              <a:t>Wear latex gloves if:</a:t>
            </a:r>
            <a:endParaRPr/>
          </a:p>
          <a:p>
            <a:pPr marL="914400" lvl="1" indent="-317500" algn="l" rtl="0">
              <a:spcBef>
                <a:spcPts val="0"/>
              </a:spcBef>
              <a:spcAft>
                <a:spcPts val="0"/>
              </a:spcAft>
              <a:buSzPts val="1400"/>
              <a:buChar char="○"/>
            </a:pPr>
            <a:r>
              <a:rPr lang="en-US"/>
              <a:t>You have any open sores , cuts, cracks on fingers and hands.</a:t>
            </a:r>
            <a:endParaRPr/>
          </a:p>
          <a:p>
            <a:pPr marL="914400" lvl="1" indent="-317500" algn="l" rtl="0">
              <a:spcBef>
                <a:spcPts val="0"/>
              </a:spcBef>
              <a:spcAft>
                <a:spcPts val="0"/>
              </a:spcAft>
              <a:buSzPts val="1400"/>
              <a:buChar char="○"/>
            </a:pPr>
            <a:r>
              <a:rPr lang="en-US"/>
              <a:t>If you have to handle anything that is damp.</a:t>
            </a:r>
            <a:endParaRPr/>
          </a:p>
          <a:p>
            <a:pPr marL="1371600" lvl="2" indent="-317500" algn="l" rtl="0">
              <a:spcBef>
                <a:spcPts val="0"/>
              </a:spcBef>
              <a:spcAft>
                <a:spcPts val="0"/>
              </a:spcAft>
              <a:buSzPts val="1400"/>
              <a:buChar char="■"/>
            </a:pPr>
            <a:r>
              <a:rPr lang="en-US"/>
              <a:t>Dispose of gloves immediately after use and wash hands.</a:t>
            </a:r>
            <a:endParaRPr/>
          </a:p>
          <a:p>
            <a:pPr marL="457200" lvl="0" indent="-342900" algn="l" rtl="0">
              <a:spcBef>
                <a:spcPts val="0"/>
              </a:spcBef>
              <a:spcAft>
                <a:spcPts val="0"/>
              </a:spcAft>
              <a:buSzPts val="1800"/>
              <a:buChar char="●"/>
            </a:pPr>
            <a:r>
              <a:rPr lang="en-US"/>
              <a:t>Do not visit the person if you have a cold or flu.</a:t>
            </a:r>
            <a:endParaRPr/>
          </a:p>
          <a:p>
            <a:pPr marL="457200" lvl="0" indent="-342900" algn="l" rtl="0">
              <a:spcBef>
                <a:spcPts val="0"/>
              </a:spcBef>
              <a:spcAft>
                <a:spcPts val="0"/>
              </a:spcAft>
              <a:buSzPts val="1800"/>
              <a:buChar char="●"/>
            </a:pPr>
            <a:r>
              <a:rPr lang="en-US"/>
              <a:t>Wear a mask if the person is coughing excessively.</a:t>
            </a:r>
            <a:endParaRPr/>
          </a:p>
          <a:p>
            <a:pPr marL="457200" lvl="0" indent="-342900" algn="l" rtl="0">
              <a:spcBef>
                <a:spcPts val="0"/>
              </a:spcBef>
              <a:spcAft>
                <a:spcPts val="0"/>
              </a:spcAft>
              <a:buSzPts val="1800"/>
              <a:buChar char="●"/>
            </a:pPr>
            <a:r>
              <a:rPr lang="en-US">
                <a:solidFill>
                  <a:srgbClr val="000000"/>
                </a:solidFill>
                <a:highlight>
                  <a:srgbClr val="F4CCCC"/>
                </a:highlight>
              </a:rPr>
              <a:t>NEVER</a:t>
            </a:r>
            <a:r>
              <a:rPr lang="en-US">
                <a:solidFill>
                  <a:srgbClr val="000000"/>
                </a:solidFill>
              </a:rPr>
              <a:t> </a:t>
            </a:r>
            <a:r>
              <a:rPr lang="en-US"/>
              <a:t>handle needles.</a:t>
            </a:r>
            <a:endParaRPr/>
          </a:p>
        </p:txBody>
      </p:sp>
      <p:pic>
        <p:nvPicPr>
          <p:cNvPr id="343" name="Google Shape;343;g2c0353c024b_0_154"/>
          <p:cNvPicPr preferRelativeResize="0"/>
          <p:nvPr/>
        </p:nvPicPr>
        <p:blipFill>
          <a:blip r:embed="rId3">
            <a:alphaModFix/>
          </a:blip>
          <a:stretch>
            <a:fillRect/>
          </a:stretch>
        </p:blipFill>
        <p:spPr>
          <a:xfrm>
            <a:off x="6213975" y="4490775"/>
            <a:ext cx="2930025" cy="23672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g2c0353c024b_0_159"/>
          <p:cNvSpPr txBox="1">
            <a:spLocks noGrp="1"/>
          </p:cNvSpPr>
          <p:nvPr>
            <p:ph type="title"/>
          </p:nvPr>
        </p:nvSpPr>
        <p:spPr>
          <a:xfrm>
            <a:off x="387900" y="610700"/>
            <a:ext cx="8368200" cy="914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a:t>What To Do In Case Of Accidental Exposure?</a:t>
            </a:r>
            <a:endParaRPr/>
          </a:p>
        </p:txBody>
      </p:sp>
      <p:sp>
        <p:nvSpPr>
          <p:cNvPr id="349" name="Google Shape;349;g2c0353c024b_0_159"/>
          <p:cNvSpPr txBox="1">
            <a:spLocks noGrp="1"/>
          </p:cNvSpPr>
          <p:nvPr>
            <p:ph type="body" idx="1"/>
          </p:nvPr>
        </p:nvSpPr>
        <p:spPr>
          <a:xfrm>
            <a:off x="387900" y="1986432"/>
            <a:ext cx="8368200" cy="41052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US"/>
              <a:t>If you:</a:t>
            </a:r>
            <a:endParaRPr/>
          </a:p>
          <a:p>
            <a:pPr marL="457200" lvl="0" indent="-334327" algn="l" rtl="0">
              <a:spcBef>
                <a:spcPts val="1200"/>
              </a:spcBef>
              <a:spcAft>
                <a:spcPts val="0"/>
              </a:spcAft>
              <a:buSzPct val="100000"/>
              <a:buChar char="●"/>
            </a:pPr>
            <a:r>
              <a:rPr lang="en-US"/>
              <a:t>Stuck by a needle</a:t>
            </a:r>
            <a:endParaRPr/>
          </a:p>
          <a:p>
            <a:pPr marL="457200" lvl="0" indent="-334327" algn="l" rtl="0">
              <a:spcBef>
                <a:spcPts val="0"/>
              </a:spcBef>
              <a:spcAft>
                <a:spcPts val="0"/>
              </a:spcAft>
              <a:buSzPct val="100000"/>
              <a:buChar char="●"/>
            </a:pPr>
            <a:r>
              <a:rPr lang="en-US"/>
              <a:t>Cut or scratched by a razor blade or sharp instrument that could be contaminated with fluids.</a:t>
            </a:r>
            <a:endParaRPr/>
          </a:p>
          <a:p>
            <a:pPr marL="457200" lvl="0" indent="-334327" algn="l" rtl="0">
              <a:spcBef>
                <a:spcPts val="0"/>
              </a:spcBef>
              <a:spcAft>
                <a:spcPts val="0"/>
              </a:spcAft>
              <a:buSzPct val="100000"/>
              <a:buChar char="●"/>
            </a:pPr>
            <a:r>
              <a:rPr lang="en-US"/>
              <a:t>Have blood or other body fluids splashed in your eyes or mouth or onto broken skin.</a:t>
            </a:r>
            <a:endParaRPr/>
          </a:p>
          <a:p>
            <a:pPr marL="0" lvl="0" indent="0" algn="l" rtl="0">
              <a:spcBef>
                <a:spcPts val="1200"/>
              </a:spcBef>
              <a:spcAft>
                <a:spcPts val="0"/>
              </a:spcAft>
              <a:buNone/>
            </a:pPr>
            <a:r>
              <a:rPr lang="en-US"/>
              <a:t>What to do; Remain calm and :</a:t>
            </a:r>
            <a:endParaRPr/>
          </a:p>
          <a:p>
            <a:pPr marL="457200" lvl="0" indent="-334327" algn="l" rtl="0">
              <a:spcBef>
                <a:spcPts val="1200"/>
              </a:spcBef>
              <a:spcAft>
                <a:spcPts val="0"/>
              </a:spcAft>
              <a:buSzPct val="100000"/>
              <a:buChar char="●"/>
            </a:pPr>
            <a:r>
              <a:rPr lang="en-US"/>
              <a:t>Immediately wash the affected area with soap and water or slush your eyes with cool water.</a:t>
            </a:r>
            <a:endParaRPr/>
          </a:p>
          <a:p>
            <a:pPr marL="457200" lvl="0" indent="-334327" algn="l" rtl="0">
              <a:spcBef>
                <a:spcPts val="0"/>
              </a:spcBef>
              <a:spcAft>
                <a:spcPts val="0"/>
              </a:spcAft>
              <a:buSzPct val="100000"/>
              <a:buChar char="●"/>
            </a:pPr>
            <a:r>
              <a:rPr lang="en-US"/>
              <a:t>Contact your supervision to report what happen.</a:t>
            </a:r>
            <a:endParaRPr/>
          </a:p>
          <a:p>
            <a:pPr marL="457200" lvl="0" indent="-334327" algn="l" rtl="0">
              <a:spcBef>
                <a:spcPts val="0"/>
              </a:spcBef>
              <a:spcAft>
                <a:spcPts val="0"/>
              </a:spcAft>
              <a:buSzPct val="100000"/>
              <a:buChar char="●"/>
            </a:pPr>
            <a:r>
              <a:rPr lang="en-US"/>
              <a:t>Contact your family doctor to review your exposure and any additional steps you should take.</a:t>
            </a:r>
            <a:endParaRPr/>
          </a:p>
          <a:p>
            <a:pPr marL="0" lvl="0" indent="0" algn="l" rtl="0">
              <a:spcBef>
                <a:spcPts val="1200"/>
              </a:spcBef>
              <a:spcAft>
                <a:spcPts val="1200"/>
              </a:spcAft>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g2c0353c024b_0_164"/>
          <p:cNvSpPr txBox="1">
            <a:spLocks noGrp="1"/>
          </p:cNvSpPr>
          <p:nvPr>
            <p:ph type="ctrTitle"/>
          </p:nvPr>
        </p:nvSpPr>
        <p:spPr>
          <a:xfrm>
            <a:off x="2276100" y="2281477"/>
            <a:ext cx="4591800" cy="1443300"/>
          </a:xfrm>
          <a:prstGeom prst="rect">
            <a:avLst/>
          </a:prstGeom>
        </p:spPr>
        <p:txBody>
          <a:bodyPr spcFirstLastPara="1" wrap="square" lIns="91425" tIns="91425" rIns="91425" bIns="91425" anchor="b" anchorCtr="0">
            <a:normAutofit/>
          </a:bodyPr>
          <a:lstStyle/>
          <a:p>
            <a:pPr marL="457200" lvl="0" indent="457200" algn="l" rtl="0">
              <a:spcBef>
                <a:spcPts val="0"/>
              </a:spcBef>
              <a:spcAft>
                <a:spcPts val="0"/>
              </a:spcAft>
              <a:buNone/>
            </a:pPr>
            <a:r>
              <a:rPr lang="en-US"/>
              <a:t>Module 7:</a:t>
            </a:r>
            <a:endParaRPr/>
          </a:p>
        </p:txBody>
      </p:sp>
      <p:sp>
        <p:nvSpPr>
          <p:cNvPr id="355" name="Google Shape;355;g2c0353c024b_0_164"/>
          <p:cNvSpPr txBox="1">
            <a:spLocks noGrp="1"/>
          </p:cNvSpPr>
          <p:nvPr>
            <p:ph type="subTitle" idx="1"/>
          </p:nvPr>
        </p:nvSpPr>
        <p:spPr>
          <a:xfrm>
            <a:off x="2715325" y="3655150"/>
            <a:ext cx="3516000" cy="9993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a:solidFill>
                  <a:srgbClr val="FFFFFF"/>
                </a:solidFill>
              </a:rPr>
              <a:t>Caring For People at Home or in a Hospice</a:t>
            </a:r>
            <a:endParaRPr>
              <a:solidFill>
                <a:srgbClr val="FFFFFF"/>
              </a:solidFill>
            </a:endParaRPr>
          </a:p>
        </p:txBody>
      </p:sp>
      <p:pic>
        <p:nvPicPr>
          <p:cNvPr id="356" name="Google Shape;356;g2c0353c024b_0_164"/>
          <p:cNvPicPr preferRelativeResize="0"/>
          <p:nvPr/>
        </p:nvPicPr>
        <p:blipFill>
          <a:blip r:embed="rId3">
            <a:alphaModFix/>
          </a:blip>
          <a:stretch>
            <a:fillRect/>
          </a:stretch>
        </p:blipFill>
        <p:spPr>
          <a:xfrm>
            <a:off x="0" y="0"/>
            <a:ext cx="4090425" cy="2948575"/>
          </a:xfrm>
          <a:prstGeom prst="rect">
            <a:avLst/>
          </a:prstGeom>
          <a:noFill/>
          <a:ln>
            <a:noFill/>
          </a:ln>
        </p:spPr>
      </p:pic>
      <p:pic>
        <p:nvPicPr>
          <p:cNvPr id="357" name="Google Shape;357;g2c0353c024b_0_164"/>
          <p:cNvPicPr preferRelativeResize="0"/>
          <p:nvPr/>
        </p:nvPicPr>
        <p:blipFill>
          <a:blip r:embed="rId4">
            <a:alphaModFix/>
          </a:blip>
          <a:stretch>
            <a:fillRect/>
          </a:stretch>
        </p:blipFill>
        <p:spPr>
          <a:xfrm>
            <a:off x="5276150" y="4491825"/>
            <a:ext cx="3867850" cy="23661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g2c0353c024b_0_172"/>
          <p:cNvSpPr txBox="1">
            <a:spLocks noGrp="1"/>
          </p:cNvSpPr>
          <p:nvPr>
            <p:ph type="title"/>
          </p:nvPr>
        </p:nvSpPr>
        <p:spPr>
          <a:xfrm>
            <a:off x="387900" y="610700"/>
            <a:ext cx="8368200" cy="9147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US"/>
              <a:t>What Different About Volunteering in Someone's Home Or A Hospice?</a:t>
            </a:r>
            <a:endParaRPr/>
          </a:p>
        </p:txBody>
      </p:sp>
      <p:sp>
        <p:nvSpPr>
          <p:cNvPr id="363" name="Google Shape;363;g2c0353c024b_0_172"/>
          <p:cNvSpPr txBox="1">
            <a:spLocks noGrp="1"/>
          </p:cNvSpPr>
          <p:nvPr>
            <p:ph type="body" idx="1"/>
          </p:nvPr>
        </p:nvSpPr>
        <p:spPr>
          <a:xfrm>
            <a:off x="0" y="1628400"/>
            <a:ext cx="4387800" cy="52296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935"/>
              <a:buNone/>
            </a:pPr>
            <a:r>
              <a:rPr lang="en-US" sz="1290"/>
              <a:t>Volunteers who are caring for someone at home or hospice may be asked to help with feeding.</a:t>
            </a:r>
            <a:endParaRPr sz="1290"/>
          </a:p>
          <a:p>
            <a:pPr marL="0" lvl="0" indent="0" algn="l" rtl="0">
              <a:lnSpc>
                <a:spcPct val="95000"/>
              </a:lnSpc>
              <a:spcBef>
                <a:spcPts val="1200"/>
              </a:spcBef>
              <a:spcAft>
                <a:spcPts val="0"/>
              </a:spcAft>
              <a:buSzPts val="935"/>
              <a:buNone/>
            </a:pPr>
            <a:r>
              <a:rPr lang="en-US" sz="1290"/>
              <a:t>Volunteers can help by:</a:t>
            </a:r>
            <a:endParaRPr sz="1290"/>
          </a:p>
          <a:p>
            <a:pPr marL="457200" lvl="0" indent="-310515" algn="l" rtl="0">
              <a:lnSpc>
                <a:spcPct val="95000"/>
              </a:lnSpc>
              <a:spcBef>
                <a:spcPts val="1200"/>
              </a:spcBef>
              <a:spcAft>
                <a:spcPts val="0"/>
              </a:spcAft>
              <a:buSzPts val="1290"/>
              <a:buChar char="●"/>
            </a:pPr>
            <a:r>
              <a:rPr lang="en-US" sz="1290"/>
              <a:t>Being sensitive to cultural and religious dietary requirements and how they may influence the feelings and actions of family members.</a:t>
            </a:r>
            <a:endParaRPr sz="1290"/>
          </a:p>
          <a:p>
            <a:pPr marL="457200" lvl="0" indent="-310515" algn="l" rtl="0">
              <a:lnSpc>
                <a:spcPct val="95000"/>
              </a:lnSpc>
              <a:spcBef>
                <a:spcPts val="0"/>
              </a:spcBef>
              <a:spcAft>
                <a:spcPts val="0"/>
              </a:spcAft>
              <a:buSzPts val="1290"/>
              <a:buChar char="●"/>
            </a:pPr>
            <a:r>
              <a:rPr lang="en-US" sz="1290"/>
              <a:t>Normalize the eating experience by encouraging person to adhere to recommendations of healthcare professionals.</a:t>
            </a:r>
            <a:endParaRPr sz="1290"/>
          </a:p>
          <a:p>
            <a:pPr marL="457200" lvl="0" indent="-310515" algn="l" rtl="0">
              <a:lnSpc>
                <a:spcPct val="95000"/>
              </a:lnSpc>
              <a:spcBef>
                <a:spcPts val="0"/>
              </a:spcBef>
              <a:spcAft>
                <a:spcPts val="0"/>
              </a:spcAft>
              <a:buSzPts val="1290"/>
              <a:buChar char="●"/>
            </a:pPr>
            <a:r>
              <a:rPr lang="en-US" sz="1290"/>
              <a:t>Encourage person to try small amounts of food or drink.</a:t>
            </a:r>
            <a:endParaRPr sz="1290"/>
          </a:p>
          <a:p>
            <a:pPr marL="457200" lvl="0" indent="-310515" algn="l" rtl="0">
              <a:lnSpc>
                <a:spcPct val="95000"/>
              </a:lnSpc>
              <a:spcBef>
                <a:spcPts val="0"/>
              </a:spcBef>
              <a:spcAft>
                <a:spcPts val="0"/>
              </a:spcAft>
              <a:buSzPts val="1290"/>
              <a:buChar char="●"/>
            </a:pPr>
            <a:r>
              <a:rPr lang="en-US" sz="1290"/>
              <a:t>Clean persons teeth and mouth before they eat to stimulate taste buds.</a:t>
            </a:r>
            <a:endParaRPr sz="1290"/>
          </a:p>
          <a:p>
            <a:pPr marL="457200" lvl="0" indent="-310515" algn="l" rtl="0">
              <a:lnSpc>
                <a:spcPct val="95000"/>
              </a:lnSpc>
              <a:spcBef>
                <a:spcPts val="0"/>
              </a:spcBef>
              <a:spcAft>
                <a:spcPts val="0"/>
              </a:spcAft>
              <a:buSzPts val="1290"/>
              <a:buChar char="●"/>
            </a:pPr>
            <a:r>
              <a:rPr lang="en-US" sz="1290"/>
              <a:t>Communicate food related needs of person to care team.</a:t>
            </a:r>
            <a:endParaRPr sz="1290"/>
          </a:p>
          <a:p>
            <a:pPr marL="457200" lvl="0" indent="-310515" algn="l" rtl="0">
              <a:lnSpc>
                <a:spcPct val="95000"/>
              </a:lnSpc>
              <a:spcBef>
                <a:spcPts val="0"/>
              </a:spcBef>
              <a:spcAft>
                <a:spcPts val="0"/>
              </a:spcAft>
              <a:buSzPts val="1290"/>
              <a:buChar char="●"/>
            </a:pPr>
            <a:r>
              <a:rPr lang="en-US" sz="1290"/>
              <a:t>Help person participate in family ceremonies and rituals they feel are important to their wellbeing.</a:t>
            </a:r>
            <a:endParaRPr sz="1290"/>
          </a:p>
          <a:p>
            <a:pPr marL="457200" lvl="0" indent="-310515" algn="l" rtl="0">
              <a:lnSpc>
                <a:spcPct val="95000"/>
              </a:lnSpc>
              <a:spcBef>
                <a:spcPts val="0"/>
              </a:spcBef>
              <a:spcAft>
                <a:spcPts val="0"/>
              </a:spcAft>
              <a:buSzPts val="1290"/>
              <a:buChar char="●"/>
            </a:pPr>
            <a:r>
              <a:rPr lang="en-US" sz="1290"/>
              <a:t>Use comfort measures they have learned</a:t>
            </a:r>
            <a:endParaRPr sz="1290"/>
          </a:p>
          <a:p>
            <a:pPr marL="457200" lvl="0" indent="-310515" algn="l" rtl="0">
              <a:lnSpc>
                <a:spcPct val="95000"/>
              </a:lnSpc>
              <a:spcBef>
                <a:spcPts val="0"/>
              </a:spcBef>
              <a:spcAft>
                <a:spcPts val="0"/>
              </a:spcAft>
              <a:buSzPts val="1290"/>
              <a:buChar char="●"/>
            </a:pPr>
            <a:r>
              <a:rPr lang="en-US" sz="1290"/>
              <a:t>Help family members understand persons decreased need for nutrition at the end of life.</a:t>
            </a:r>
            <a:endParaRPr sz="1290"/>
          </a:p>
          <a:p>
            <a:pPr marL="457200" lvl="0" indent="-310515" algn="l" rtl="0">
              <a:lnSpc>
                <a:spcPct val="95000"/>
              </a:lnSpc>
              <a:spcBef>
                <a:spcPts val="0"/>
              </a:spcBef>
              <a:spcAft>
                <a:spcPts val="0"/>
              </a:spcAft>
              <a:buSzPts val="1290"/>
              <a:buChar char="●"/>
            </a:pPr>
            <a:r>
              <a:rPr lang="en-US" sz="1290"/>
              <a:t>Support person/family decisions.</a:t>
            </a:r>
            <a:endParaRPr sz="1290"/>
          </a:p>
          <a:p>
            <a:pPr marL="457200" lvl="0" indent="-310515" algn="l" rtl="0">
              <a:lnSpc>
                <a:spcPct val="95000"/>
              </a:lnSpc>
              <a:spcBef>
                <a:spcPts val="0"/>
              </a:spcBef>
              <a:spcAft>
                <a:spcPts val="0"/>
              </a:spcAft>
              <a:buSzPts val="1290"/>
              <a:buChar char="●"/>
            </a:pPr>
            <a:r>
              <a:rPr lang="en-US" sz="1290"/>
              <a:t>Encourage person/family members discuss their feelings of hope and loss.</a:t>
            </a:r>
            <a:endParaRPr sz="1290"/>
          </a:p>
        </p:txBody>
      </p:sp>
      <p:sp>
        <p:nvSpPr>
          <p:cNvPr id="364" name="Google Shape;364;g2c0353c024b_0_172"/>
          <p:cNvSpPr txBox="1">
            <a:spLocks noGrp="1"/>
          </p:cNvSpPr>
          <p:nvPr>
            <p:ph type="body" idx="2"/>
          </p:nvPr>
        </p:nvSpPr>
        <p:spPr>
          <a:xfrm>
            <a:off x="4756200" y="1628400"/>
            <a:ext cx="4312500" cy="49512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US"/>
              <a:t>Volunteers who are caring for someone at home or hospice may be asked to help with lifting.</a:t>
            </a:r>
            <a:endParaRPr/>
          </a:p>
          <a:p>
            <a:pPr marL="0" lvl="0" indent="0" algn="l" rtl="0">
              <a:spcBef>
                <a:spcPts val="1200"/>
              </a:spcBef>
              <a:spcAft>
                <a:spcPts val="0"/>
              </a:spcAft>
              <a:buNone/>
            </a:pPr>
            <a:r>
              <a:rPr lang="en-US"/>
              <a:t>Before you lift assess risks and asks yourself: </a:t>
            </a:r>
            <a:endParaRPr/>
          </a:p>
          <a:p>
            <a:pPr marL="457200" lvl="0" indent="-317500" algn="l" rtl="0">
              <a:spcBef>
                <a:spcPts val="1200"/>
              </a:spcBef>
              <a:spcAft>
                <a:spcPts val="0"/>
              </a:spcAft>
              <a:buSzPts val="1400"/>
              <a:buChar char="●"/>
            </a:pPr>
            <a:r>
              <a:rPr lang="en-US"/>
              <a:t>Am I hurting the client ?</a:t>
            </a:r>
            <a:endParaRPr/>
          </a:p>
          <a:p>
            <a:pPr marL="457200" lvl="0" indent="-317500" algn="l" rtl="0">
              <a:spcBef>
                <a:spcPts val="0"/>
              </a:spcBef>
              <a:spcAft>
                <a:spcPts val="0"/>
              </a:spcAft>
              <a:buSzPts val="1400"/>
              <a:buChar char="●"/>
            </a:pPr>
            <a:r>
              <a:rPr lang="en-US"/>
              <a:t>Have I been trained to safely Perform this task? </a:t>
            </a:r>
            <a:endParaRPr/>
          </a:p>
          <a:p>
            <a:pPr marL="457200" lvl="0" indent="-317500" algn="l" rtl="0">
              <a:spcBef>
                <a:spcPts val="0"/>
              </a:spcBef>
              <a:spcAft>
                <a:spcPts val="0"/>
              </a:spcAft>
              <a:buSzPts val="1400"/>
              <a:buChar char="●"/>
            </a:pPr>
            <a:r>
              <a:rPr lang="en-US"/>
              <a:t>Is there someone else in the home who can assist with this task?</a:t>
            </a:r>
            <a:endParaRPr/>
          </a:p>
          <a:p>
            <a:pPr marL="0" lvl="0" indent="0" algn="l" rtl="0">
              <a:spcBef>
                <a:spcPts val="1200"/>
              </a:spcBef>
              <a:spcAft>
                <a:spcPts val="0"/>
              </a:spcAft>
              <a:buNone/>
            </a:pPr>
            <a:r>
              <a:rPr lang="en-US"/>
              <a:t>Remember:</a:t>
            </a:r>
            <a:endParaRPr/>
          </a:p>
          <a:p>
            <a:pPr marL="457200" lvl="0" indent="-317500" algn="l" rtl="0">
              <a:spcBef>
                <a:spcPts val="1200"/>
              </a:spcBef>
              <a:spcAft>
                <a:spcPts val="0"/>
              </a:spcAft>
              <a:buSzPts val="1400"/>
              <a:buChar char="●"/>
            </a:pPr>
            <a:r>
              <a:rPr lang="en-US"/>
              <a:t>If you dont feel you can safely perform task,ask for assistance or wait until someone arrives who can help.</a:t>
            </a:r>
            <a:endParaRPr/>
          </a:p>
          <a:p>
            <a:pPr marL="457200" lvl="0" indent="-317500" algn="l" rtl="0">
              <a:spcBef>
                <a:spcPts val="0"/>
              </a:spcBef>
              <a:spcAft>
                <a:spcPts val="0"/>
              </a:spcAft>
              <a:buSzPts val="1400"/>
              <a:buChar char="●"/>
            </a:pPr>
            <a:r>
              <a:rPr lang="en-US"/>
              <a:t>Check posture (straight back and chin tucked)</a:t>
            </a:r>
            <a:endParaRPr/>
          </a:p>
          <a:p>
            <a:pPr marL="457200" lvl="0" indent="-317500" algn="l" rtl="0">
              <a:spcBef>
                <a:spcPts val="0"/>
              </a:spcBef>
              <a:spcAft>
                <a:spcPts val="0"/>
              </a:spcAft>
              <a:buSzPts val="1400"/>
              <a:buChar char="●"/>
            </a:pPr>
            <a:r>
              <a:rPr lang="en-US"/>
              <a:t>Lift with strong leg muscles.</a:t>
            </a:r>
            <a:endParaRPr/>
          </a:p>
          <a:p>
            <a:pPr marL="457200" lvl="0" indent="-317500" algn="l" rtl="0">
              <a:spcBef>
                <a:spcPts val="0"/>
              </a:spcBef>
              <a:spcAft>
                <a:spcPts val="0"/>
              </a:spcAft>
              <a:buSzPts val="1400"/>
              <a:buChar char="●"/>
            </a:pPr>
            <a:r>
              <a:rPr lang="en-US"/>
              <a:t>Shift don’t lift (travel shortest distance)</a:t>
            </a:r>
            <a:endParaRPr/>
          </a:p>
          <a:p>
            <a:pPr marL="457200" lvl="0" indent="-317500" algn="l" rtl="0">
              <a:spcBef>
                <a:spcPts val="0"/>
              </a:spcBef>
              <a:spcAft>
                <a:spcPts val="0"/>
              </a:spcAft>
              <a:buSzPts val="1400"/>
              <a:buChar char="●"/>
            </a:pPr>
            <a:r>
              <a:rPr lang="en-US"/>
              <a:t>Wear safe footwear</a:t>
            </a:r>
            <a:endParaRPr/>
          </a:p>
          <a:p>
            <a:pPr marL="457200" lvl="0" indent="-317500" algn="l" rtl="0">
              <a:spcBef>
                <a:spcPts val="0"/>
              </a:spcBef>
              <a:spcAft>
                <a:spcPts val="0"/>
              </a:spcAft>
              <a:buSzPts val="1400"/>
              <a:buChar char="●"/>
            </a:pPr>
            <a:r>
              <a:rPr lang="en-US"/>
              <a:t>Position equipment and engage the brakes.</a:t>
            </a:r>
            <a:endParaRPr/>
          </a:p>
          <a:p>
            <a:pPr marL="457200" lvl="0" indent="-317500" algn="l" rtl="0">
              <a:spcBef>
                <a:spcPts val="0"/>
              </a:spcBef>
              <a:spcAft>
                <a:spcPts val="0"/>
              </a:spcAft>
              <a:buSzPts val="1400"/>
              <a:buChar char="●"/>
            </a:pPr>
            <a:r>
              <a:rPr lang="en-US"/>
              <a:t>Lift first, then turn (Don’t twist)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g28ed8e28d4c_0_439"/>
          <p:cNvSpPr txBox="1">
            <a:spLocks noGrp="1"/>
          </p:cNvSpPr>
          <p:nvPr>
            <p:ph type="title"/>
          </p:nvPr>
        </p:nvSpPr>
        <p:spPr>
          <a:xfrm>
            <a:off x="387900" y="338900"/>
            <a:ext cx="8368200" cy="914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a:t>3. The Hospice Palliative Care Team</a:t>
            </a:r>
            <a:endParaRPr/>
          </a:p>
        </p:txBody>
      </p:sp>
      <p:sp>
        <p:nvSpPr>
          <p:cNvPr id="89" name="Google Shape;89;g28ed8e28d4c_0_439"/>
          <p:cNvSpPr txBox="1">
            <a:spLocks noGrp="1"/>
          </p:cNvSpPr>
          <p:nvPr>
            <p:ph type="body" idx="1"/>
          </p:nvPr>
        </p:nvSpPr>
        <p:spPr>
          <a:xfrm>
            <a:off x="387900" y="1777324"/>
            <a:ext cx="8368200" cy="49179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Font typeface="Arial"/>
              <a:buChar char="●"/>
            </a:pPr>
            <a:r>
              <a:rPr lang="en-US" sz="2000">
                <a:latin typeface="Arial"/>
                <a:ea typeface="Arial"/>
                <a:cs typeface="Arial"/>
                <a:sym typeface="Arial"/>
              </a:rPr>
              <a:t>Work together to :</a:t>
            </a:r>
            <a:endParaRPr sz="2000">
              <a:latin typeface="Arial"/>
              <a:ea typeface="Arial"/>
              <a:cs typeface="Arial"/>
              <a:sym typeface="Arial"/>
            </a:endParaRPr>
          </a:p>
          <a:p>
            <a:pPr marL="914400" lvl="1" indent="-330200" algn="l" rtl="0">
              <a:spcBef>
                <a:spcPts val="0"/>
              </a:spcBef>
              <a:spcAft>
                <a:spcPts val="0"/>
              </a:spcAft>
              <a:buSzPts val="1600"/>
              <a:buFont typeface="Arial"/>
              <a:buChar char="○"/>
            </a:pPr>
            <a:r>
              <a:rPr lang="en-US" sz="1600">
                <a:latin typeface="Arial"/>
                <a:ea typeface="Arial"/>
                <a:cs typeface="Arial"/>
                <a:sym typeface="Arial"/>
              </a:rPr>
              <a:t>Achieve common goals.</a:t>
            </a:r>
            <a:endParaRPr sz="1600">
              <a:latin typeface="Arial"/>
              <a:ea typeface="Arial"/>
              <a:cs typeface="Arial"/>
              <a:sym typeface="Arial"/>
            </a:endParaRPr>
          </a:p>
          <a:p>
            <a:pPr marL="457200" lvl="0" indent="-355600" algn="l" rtl="0">
              <a:spcBef>
                <a:spcPts val="0"/>
              </a:spcBef>
              <a:spcAft>
                <a:spcPts val="0"/>
              </a:spcAft>
              <a:buSzPts val="2000"/>
              <a:buFont typeface="Arial"/>
              <a:buChar char="●"/>
            </a:pPr>
            <a:r>
              <a:rPr lang="en-US" sz="2000">
                <a:latin typeface="Arial"/>
                <a:ea typeface="Arial"/>
                <a:cs typeface="Arial"/>
                <a:sym typeface="Arial"/>
              </a:rPr>
              <a:t>Committed :</a:t>
            </a:r>
            <a:endParaRPr sz="2000">
              <a:latin typeface="Arial"/>
              <a:ea typeface="Arial"/>
              <a:cs typeface="Arial"/>
              <a:sym typeface="Arial"/>
            </a:endParaRPr>
          </a:p>
          <a:p>
            <a:pPr marL="914400" lvl="1" indent="-330200" algn="l" rtl="0">
              <a:spcBef>
                <a:spcPts val="0"/>
              </a:spcBef>
              <a:spcAft>
                <a:spcPts val="0"/>
              </a:spcAft>
              <a:buSzPts val="1600"/>
              <a:buFont typeface="Arial"/>
              <a:buChar char="○"/>
            </a:pPr>
            <a:r>
              <a:rPr lang="en-US" sz="1600">
                <a:latin typeface="Arial"/>
                <a:ea typeface="Arial"/>
                <a:cs typeface="Arial"/>
                <a:sym typeface="Arial"/>
              </a:rPr>
              <a:t>To  patient and family goals and other team members.</a:t>
            </a:r>
            <a:endParaRPr sz="1600">
              <a:latin typeface="Arial"/>
              <a:ea typeface="Arial"/>
              <a:cs typeface="Arial"/>
              <a:sym typeface="Arial"/>
            </a:endParaRPr>
          </a:p>
          <a:p>
            <a:pPr marL="457200" lvl="0" indent="-355600" algn="l" rtl="0">
              <a:spcBef>
                <a:spcPts val="0"/>
              </a:spcBef>
              <a:spcAft>
                <a:spcPts val="0"/>
              </a:spcAft>
              <a:buSzPts val="2000"/>
              <a:buFont typeface="Arial"/>
              <a:buChar char="●"/>
            </a:pPr>
            <a:r>
              <a:rPr lang="en-US" sz="2000">
                <a:latin typeface="Arial"/>
                <a:ea typeface="Arial"/>
                <a:cs typeface="Arial"/>
                <a:sym typeface="Arial"/>
              </a:rPr>
              <a:t>Share :</a:t>
            </a:r>
            <a:endParaRPr sz="2000">
              <a:latin typeface="Arial"/>
              <a:ea typeface="Arial"/>
              <a:cs typeface="Arial"/>
              <a:sym typeface="Arial"/>
            </a:endParaRPr>
          </a:p>
          <a:p>
            <a:pPr marL="914400" lvl="1" indent="-330200" algn="l" rtl="0">
              <a:spcBef>
                <a:spcPts val="0"/>
              </a:spcBef>
              <a:spcAft>
                <a:spcPts val="0"/>
              </a:spcAft>
              <a:buSzPts val="1600"/>
              <a:buFont typeface="Arial"/>
              <a:buChar char="○"/>
            </a:pPr>
            <a:r>
              <a:rPr lang="en-US" sz="1600">
                <a:latin typeface="Arial"/>
                <a:ea typeface="Arial"/>
                <a:cs typeface="Arial"/>
                <a:sym typeface="Arial"/>
              </a:rPr>
              <a:t>Values and beliefs about what they are doing and why.</a:t>
            </a:r>
            <a:endParaRPr sz="1600">
              <a:latin typeface="Arial"/>
              <a:ea typeface="Arial"/>
              <a:cs typeface="Arial"/>
              <a:sym typeface="Arial"/>
            </a:endParaRPr>
          </a:p>
          <a:p>
            <a:pPr marL="457200" lvl="0" indent="-355600" algn="l" rtl="0">
              <a:spcBef>
                <a:spcPts val="0"/>
              </a:spcBef>
              <a:spcAft>
                <a:spcPts val="0"/>
              </a:spcAft>
              <a:buSzPts val="2000"/>
              <a:buFont typeface="Arial"/>
              <a:buChar char="●"/>
            </a:pPr>
            <a:r>
              <a:rPr lang="en-US" sz="2000">
                <a:latin typeface="Arial"/>
                <a:ea typeface="Arial"/>
                <a:cs typeface="Arial"/>
                <a:sym typeface="Arial"/>
              </a:rPr>
              <a:t>Understand:</a:t>
            </a:r>
            <a:endParaRPr sz="2000">
              <a:latin typeface="Arial"/>
              <a:ea typeface="Arial"/>
              <a:cs typeface="Arial"/>
              <a:sym typeface="Arial"/>
            </a:endParaRPr>
          </a:p>
          <a:p>
            <a:pPr marL="914400" lvl="1" indent="-330200" algn="l" rtl="0">
              <a:spcBef>
                <a:spcPts val="0"/>
              </a:spcBef>
              <a:spcAft>
                <a:spcPts val="0"/>
              </a:spcAft>
              <a:buSzPts val="1600"/>
              <a:buFont typeface="Arial"/>
              <a:buChar char="○"/>
            </a:pPr>
            <a:r>
              <a:rPr lang="en-US" sz="1600">
                <a:latin typeface="Arial"/>
                <a:ea typeface="Arial"/>
                <a:cs typeface="Arial"/>
                <a:sym typeface="Arial"/>
              </a:rPr>
              <a:t> Their roles ,responsibilities,and structures.</a:t>
            </a:r>
            <a:endParaRPr sz="1600">
              <a:latin typeface="Arial"/>
              <a:ea typeface="Arial"/>
              <a:cs typeface="Arial"/>
              <a:sym typeface="Arial"/>
            </a:endParaRPr>
          </a:p>
          <a:p>
            <a:pPr marL="457200" lvl="0" indent="-355600" algn="l" rtl="0">
              <a:spcBef>
                <a:spcPts val="0"/>
              </a:spcBef>
              <a:spcAft>
                <a:spcPts val="0"/>
              </a:spcAft>
              <a:buSzPts val="2000"/>
              <a:buFont typeface="Arial"/>
              <a:buChar char="●"/>
            </a:pPr>
            <a:r>
              <a:rPr lang="en-US" sz="2000">
                <a:latin typeface="Arial"/>
                <a:ea typeface="Arial"/>
                <a:cs typeface="Arial"/>
                <a:sym typeface="Arial"/>
              </a:rPr>
              <a:t>Know :</a:t>
            </a:r>
            <a:endParaRPr sz="2000">
              <a:latin typeface="Arial"/>
              <a:ea typeface="Arial"/>
              <a:cs typeface="Arial"/>
              <a:sym typeface="Arial"/>
            </a:endParaRPr>
          </a:p>
          <a:p>
            <a:pPr marL="914400" lvl="1" indent="-330200" algn="l" rtl="0">
              <a:spcBef>
                <a:spcPts val="0"/>
              </a:spcBef>
              <a:spcAft>
                <a:spcPts val="0"/>
              </a:spcAft>
              <a:buSzPts val="1600"/>
              <a:buFont typeface="Arial"/>
              <a:buChar char="○"/>
            </a:pPr>
            <a:r>
              <a:rPr lang="en-US" sz="1600">
                <a:latin typeface="Arial"/>
                <a:ea typeface="Arial"/>
                <a:cs typeface="Arial"/>
                <a:sym typeface="Arial"/>
              </a:rPr>
              <a:t>Where they fit in the team and how their roles work with those of the other team members</a:t>
            </a:r>
            <a:endParaRPr sz="1600">
              <a:latin typeface="Arial"/>
              <a:ea typeface="Arial"/>
              <a:cs typeface="Arial"/>
              <a:sym typeface="Arial"/>
            </a:endParaRPr>
          </a:p>
          <a:p>
            <a:pPr marL="457200" lvl="0" indent="-355600" algn="l" rtl="0">
              <a:spcBef>
                <a:spcPts val="0"/>
              </a:spcBef>
              <a:spcAft>
                <a:spcPts val="0"/>
              </a:spcAft>
              <a:buSzPts val="2000"/>
              <a:buFont typeface="Arial"/>
              <a:buChar char="●"/>
            </a:pPr>
            <a:r>
              <a:rPr lang="en-US" sz="2000">
                <a:latin typeface="Arial"/>
                <a:ea typeface="Arial"/>
                <a:cs typeface="Arial"/>
                <a:sym typeface="Arial"/>
              </a:rPr>
              <a:t>Share:</a:t>
            </a:r>
            <a:endParaRPr sz="2000">
              <a:latin typeface="Arial"/>
              <a:ea typeface="Arial"/>
              <a:cs typeface="Arial"/>
              <a:sym typeface="Arial"/>
            </a:endParaRPr>
          </a:p>
          <a:p>
            <a:pPr marL="914400" lvl="1" indent="-330200" algn="l" rtl="0">
              <a:spcBef>
                <a:spcPts val="0"/>
              </a:spcBef>
              <a:spcAft>
                <a:spcPts val="0"/>
              </a:spcAft>
              <a:buSzPts val="1600"/>
              <a:buFont typeface="Arial"/>
              <a:buChar char="○"/>
            </a:pPr>
            <a:r>
              <a:rPr lang="en-US" sz="1600">
                <a:latin typeface="Arial"/>
                <a:ea typeface="Arial"/>
                <a:cs typeface="Arial"/>
                <a:sym typeface="Arial"/>
              </a:rPr>
              <a:t> Relevant information</a:t>
            </a:r>
            <a:endParaRPr sz="1600">
              <a:latin typeface="Arial"/>
              <a:ea typeface="Arial"/>
              <a:cs typeface="Arial"/>
              <a:sym typeface="Arial"/>
            </a:endParaRPr>
          </a:p>
          <a:p>
            <a:pPr marL="457200" lvl="0" indent="-355600" algn="l" rtl="0">
              <a:spcBef>
                <a:spcPts val="0"/>
              </a:spcBef>
              <a:spcAft>
                <a:spcPts val="0"/>
              </a:spcAft>
              <a:buSzPts val="2000"/>
              <a:buFont typeface="Arial"/>
              <a:buChar char="●"/>
            </a:pPr>
            <a:r>
              <a:rPr lang="en-US" sz="2000">
                <a:latin typeface="Arial"/>
                <a:ea typeface="Arial"/>
                <a:cs typeface="Arial"/>
                <a:sym typeface="Arial"/>
              </a:rPr>
              <a:t>Do:</a:t>
            </a:r>
            <a:endParaRPr sz="2000">
              <a:latin typeface="Arial"/>
              <a:ea typeface="Arial"/>
              <a:cs typeface="Arial"/>
              <a:sym typeface="Arial"/>
            </a:endParaRPr>
          </a:p>
          <a:p>
            <a:pPr marL="914400" lvl="1" indent="-330200" algn="l" rtl="0">
              <a:spcBef>
                <a:spcPts val="0"/>
              </a:spcBef>
              <a:spcAft>
                <a:spcPts val="0"/>
              </a:spcAft>
              <a:buSzPts val="1600"/>
              <a:buFont typeface="Arial"/>
              <a:buChar char="○"/>
            </a:pPr>
            <a:r>
              <a:rPr lang="en-US" sz="1600">
                <a:latin typeface="Arial"/>
                <a:ea typeface="Arial"/>
                <a:cs typeface="Arial"/>
                <a:sym typeface="Arial"/>
              </a:rPr>
              <a:t> The jobs and tasks they agreed to perform.</a:t>
            </a:r>
            <a:endParaRPr sz="1600">
              <a:latin typeface="Arial"/>
              <a:ea typeface="Arial"/>
              <a:cs typeface="Arial"/>
              <a:sym typeface="Arial"/>
            </a:endParaRPr>
          </a:p>
        </p:txBody>
      </p:sp>
      <p:pic>
        <p:nvPicPr>
          <p:cNvPr id="90" name="Google Shape;90;g28ed8e28d4c_0_439"/>
          <p:cNvPicPr preferRelativeResize="0"/>
          <p:nvPr/>
        </p:nvPicPr>
        <p:blipFill>
          <a:blip r:embed="rId3">
            <a:alphaModFix/>
          </a:blip>
          <a:stretch>
            <a:fillRect/>
          </a:stretch>
        </p:blipFill>
        <p:spPr>
          <a:xfrm>
            <a:off x="6351025" y="1615150"/>
            <a:ext cx="2792975" cy="310077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g2c0353c024b_0_178"/>
          <p:cNvSpPr txBox="1">
            <a:spLocks noGrp="1"/>
          </p:cNvSpPr>
          <p:nvPr>
            <p:ph type="title"/>
          </p:nvPr>
        </p:nvSpPr>
        <p:spPr>
          <a:xfrm>
            <a:off x="387900" y="610700"/>
            <a:ext cx="8368200" cy="9147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US"/>
              <a:t>What to do:If Person Falls/Is Found On The Floor</a:t>
            </a:r>
            <a:endParaRPr/>
          </a:p>
        </p:txBody>
      </p:sp>
      <p:sp>
        <p:nvSpPr>
          <p:cNvPr id="370" name="Google Shape;370;g2c0353c024b_0_178"/>
          <p:cNvSpPr txBox="1">
            <a:spLocks noGrp="1"/>
          </p:cNvSpPr>
          <p:nvPr>
            <p:ph type="body" idx="1"/>
          </p:nvPr>
        </p:nvSpPr>
        <p:spPr>
          <a:xfrm>
            <a:off x="0" y="1603475"/>
            <a:ext cx="4300800" cy="464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500"/>
              <a:t>If the person falls:</a:t>
            </a:r>
            <a:endParaRPr sz="1500"/>
          </a:p>
          <a:p>
            <a:pPr marL="457200" lvl="0" indent="-323850" algn="l" rtl="0">
              <a:spcBef>
                <a:spcPts val="1200"/>
              </a:spcBef>
              <a:spcAft>
                <a:spcPts val="0"/>
              </a:spcAft>
              <a:buSzPts val="1500"/>
              <a:buChar char="●"/>
            </a:pPr>
            <a:r>
              <a:rPr lang="en-US" sz="1500"/>
              <a:t>Remain calm</a:t>
            </a:r>
            <a:endParaRPr sz="1500"/>
          </a:p>
          <a:p>
            <a:pPr marL="457200" lvl="0" indent="-323850" algn="l" rtl="0">
              <a:spcBef>
                <a:spcPts val="0"/>
              </a:spcBef>
              <a:spcAft>
                <a:spcPts val="0"/>
              </a:spcAft>
              <a:buSzPts val="1500"/>
              <a:buChar char="●"/>
            </a:pPr>
            <a:r>
              <a:rPr lang="en-US" sz="1500"/>
              <a:t>Do not attempt to stop a person from falling</a:t>
            </a:r>
            <a:endParaRPr sz="1500"/>
          </a:p>
          <a:p>
            <a:pPr marL="457200" lvl="0" indent="-323850" algn="l" rtl="0">
              <a:spcBef>
                <a:spcPts val="0"/>
              </a:spcBef>
              <a:spcAft>
                <a:spcPts val="0"/>
              </a:spcAft>
              <a:buSzPts val="1500"/>
              <a:buChar char="●"/>
            </a:pPr>
            <a:r>
              <a:rPr lang="en-US" sz="1500"/>
              <a:t>Protect his/her head.</a:t>
            </a:r>
            <a:endParaRPr sz="1500"/>
          </a:p>
          <a:p>
            <a:pPr marL="0" lvl="0" indent="0" algn="l" rtl="0">
              <a:spcBef>
                <a:spcPts val="1200"/>
              </a:spcBef>
              <a:spcAft>
                <a:spcPts val="0"/>
              </a:spcAft>
              <a:buNone/>
            </a:pPr>
            <a:r>
              <a:rPr lang="en-US" sz="1500"/>
              <a:t>Once person is on the floor, there is no hurry. Assess if:</a:t>
            </a:r>
            <a:endParaRPr sz="1500"/>
          </a:p>
          <a:p>
            <a:pPr marL="457200" lvl="0" indent="-323850" algn="l" rtl="0">
              <a:spcBef>
                <a:spcPts val="1200"/>
              </a:spcBef>
              <a:spcAft>
                <a:spcPts val="0"/>
              </a:spcAft>
              <a:buSzPts val="1500"/>
              <a:buChar char="●"/>
            </a:pPr>
            <a:r>
              <a:rPr lang="en-US" sz="1500"/>
              <a:t>Persons condition has changed </a:t>
            </a:r>
            <a:endParaRPr sz="1500"/>
          </a:p>
          <a:p>
            <a:pPr marL="0" lvl="0" indent="0" algn="l" rtl="0">
              <a:spcBef>
                <a:spcPts val="1200"/>
              </a:spcBef>
              <a:spcAft>
                <a:spcPts val="0"/>
              </a:spcAft>
              <a:buNone/>
            </a:pPr>
            <a:r>
              <a:rPr lang="en-US" sz="1500"/>
              <a:t>If nothing has changed:</a:t>
            </a:r>
            <a:endParaRPr sz="1500"/>
          </a:p>
          <a:p>
            <a:pPr marL="457200" lvl="0" indent="-323850" algn="l" rtl="0">
              <a:spcBef>
                <a:spcPts val="1200"/>
              </a:spcBef>
              <a:spcAft>
                <a:spcPts val="0"/>
              </a:spcAft>
              <a:buSzPts val="1500"/>
              <a:buChar char="●"/>
            </a:pPr>
            <a:r>
              <a:rPr lang="en-US" sz="1500"/>
              <a:t> Comfort them</a:t>
            </a:r>
            <a:endParaRPr sz="1500"/>
          </a:p>
          <a:p>
            <a:pPr marL="457200" lvl="0" indent="-323850" algn="l" rtl="0">
              <a:spcBef>
                <a:spcPts val="0"/>
              </a:spcBef>
              <a:spcAft>
                <a:spcPts val="0"/>
              </a:spcAft>
              <a:buSzPts val="1500"/>
              <a:buChar char="●"/>
            </a:pPr>
            <a:r>
              <a:rPr lang="en-US" sz="1500"/>
              <a:t>Laugh with them</a:t>
            </a:r>
            <a:endParaRPr sz="1500"/>
          </a:p>
          <a:p>
            <a:pPr marL="457200" lvl="0" indent="-323850" algn="l" rtl="0">
              <a:spcBef>
                <a:spcPts val="0"/>
              </a:spcBef>
              <a:spcAft>
                <a:spcPts val="0"/>
              </a:spcAft>
              <a:buSzPts val="1500"/>
              <a:buChar char="●"/>
            </a:pPr>
            <a:r>
              <a:rPr lang="en-US" sz="1500"/>
              <a:t>Wait until help arrives.</a:t>
            </a:r>
            <a:endParaRPr sz="1500"/>
          </a:p>
          <a:p>
            <a:pPr marL="457200" lvl="0" indent="-323850" algn="l" rtl="0">
              <a:spcBef>
                <a:spcPts val="0"/>
              </a:spcBef>
              <a:spcAft>
                <a:spcPts val="0"/>
              </a:spcAft>
              <a:buSzPts val="1500"/>
              <a:buChar char="●"/>
            </a:pPr>
            <a:r>
              <a:rPr lang="en-US" sz="1500">
                <a:solidFill>
                  <a:srgbClr val="000000"/>
                </a:solidFill>
                <a:highlight>
                  <a:srgbClr val="FFFF00"/>
                </a:highlight>
              </a:rPr>
              <a:t>DON’T</a:t>
            </a:r>
            <a:r>
              <a:rPr lang="en-US" sz="1500"/>
              <a:t> try to help person get up from floor.</a:t>
            </a:r>
            <a:endParaRPr sz="1500"/>
          </a:p>
          <a:p>
            <a:pPr marL="457200" lvl="0" indent="-323850" algn="l" rtl="0">
              <a:spcBef>
                <a:spcPts val="0"/>
              </a:spcBef>
              <a:spcAft>
                <a:spcPts val="0"/>
              </a:spcAft>
              <a:buSzPts val="1500"/>
              <a:buChar char="●"/>
            </a:pPr>
            <a:r>
              <a:rPr lang="en-US" sz="1500"/>
              <a:t>Tell family members what happen and reassure them the person is comfortable.</a:t>
            </a:r>
            <a:endParaRPr sz="1500"/>
          </a:p>
          <a:p>
            <a:pPr marL="457200" lvl="0" indent="-323850" algn="l" rtl="0">
              <a:spcBef>
                <a:spcPts val="0"/>
              </a:spcBef>
              <a:spcAft>
                <a:spcPts val="0"/>
              </a:spcAft>
              <a:buSzPts val="1500"/>
              <a:buChar char="●"/>
            </a:pPr>
            <a:r>
              <a:rPr lang="en-US" sz="1500"/>
              <a:t>Notify your supervisor.</a:t>
            </a:r>
            <a:endParaRPr sz="1500"/>
          </a:p>
        </p:txBody>
      </p:sp>
      <p:sp>
        <p:nvSpPr>
          <p:cNvPr id="371" name="Google Shape;371;g2c0353c024b_0_178"/>
          <p:cNvSpPr txBox="1">
            <a:spLocks noGrp="1"/>
          </p:cNvSpPr>
          <p:nvPr>
            <p:ph type="body" idx="2"/>
          </p:nvPr>
        </p:nvSpPr>
        <p:spPr>
          <a:xfrm>
            <a:off x="4756200" y="1707924"/>
            <a:ext cx="3999900" cy="4540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1700"/>
              <a:t>If you find the person on the floor:</a:t>
            </a:r>
            <a:endParaRPr sz="1700"/>
          </a:p>
          <a:p>
            <a:pPr marL="457200" lvl="0" indent="-336550" algn="l" rtl="0">
              <a:spcBef>
                <a:spcPts val="1200"/>
              </a:spcBef>
              <a:spcAft>
                <a:spcPts val="0"/>
              </a:spcAft>
              <a:buSzPts val="1700"/>
              <a:buChar char="●"/>
            </a:pPr>
            <a:r>
              <a:rPr lang="en-US" sz="1700"/>
              <a:t> Say the person's name and ask if they are okay</a:t>
            </a:r>
            <a:endParaRPr sz="1700"/>
          </a:p>
          <a:p>
            <a:pPr marL="457200" lvl="0" indent="-336550" algn="l" rtl="0">
              <a:spcBef>
                <a:spcPts val="0"/>
              </a:spcBef>
              <a:spcAft>
                <a:spcPts val="0"/>
              </a:spcAft>
              <a:buSzPts val="1700"/>
              <a:buChar char="●"/>
            </a:pPr>
            <a:r>
              <a:rPr lang="en-US" sz="1700">
                <a:solidFill>
                  <a:srgbClr val="000000"/>
                </a:solidFill>
                <a:highlight>
                  <a:srgbClr val="FFFF00"/>
                </a:highlight>
              </a:rPr>
              <a:t>DON’T</a:t>
            </a:r>
            <a:r>
              <a:rPr lang="en-US" sz="1700">
                <a:solidFill>
                  <a:srgbClr val="000000"/>
                </a:solidFill>
              </a:rPr>
              <a:t> </a:t>
            </a:r>
            <a:r>
              <a:rPr lang="en-US" sz="1700"/>
              <a:t>try to help them get up.</a:t>
            </a:r>
            <a:endParaRPr sz="1700"/>
          </a:p>
          <a:p>
            <a:pPr marL="457200" lvl="0" indent="-336550" algn="l" rtl="0">
              <a:spcBef>
                <a:spcPts val="0"/>
              </a:spcBef>
              <a:spcAft>
                <a:spcPts val="0"/>
              </a:spcAft>
              <a:buSzPts val="1700"/>
              <a:buChar char="●"/>
            </a:pPr>
            <a:r>
              <a:rPr lang="en-US" sz="1700"/>
              <a:t>Reassure the person </a:t>
            </a:r>
            <a:endParaRPr sz="1700"/>
          </a:p>
          <a:p>
            <a:pPr marL="457200" lvl="0" indent="-336550" algn="l" rtl="0">
              <a:spcBef>
                <a:spcPts val="0"/>
              </a:spcBef>
              <a:spcAft>
                <a:spcPts val="0"/>
              </a:spcAft>
              <a:buSzPts val="1700"/>
              <a:buChar char="●"/>
            </a:pPr>
            <a:r>
              <a:rPr lang="en-US" sz="1700"/>
              <a:t>Call for assistance (Call 992 only if it is a medical emergency) </a:t>
            </a:r>
            <a:endParaRPr sz="1700"/>
          </a:p>
          <a:p>
            <a:pPr marL="457200" lvl="0" indent="-336550" algn="l" rtl="0">
              <a:spcBef>
                <a:spcPts val="0"/>
              </a:spcBef>
              <a:spcAft>
                <a:spcPts val="0"/>
              </a:spcAft>
              <a:buSzPts val="1700"/>
              <a:buChar char="●"/>
            </a:pPr>
            <a:r>
              <a:rPr lang="en-US" sz="1700"/>
              <a:t>Tell family members what happened </a:t>
            </a:r>
            <a:endParaRPr sz="1700"/>
          </a:p>
          <a:p>
            <a:pPr marL="457200" lvl="0" indent="-317500" algn="l" rtl="0">
              <a:spcBef>
                <a:spcPts val="0"/>
              </a:spcBef>
              <a:spcAft>
                <a:spcPts val="0"/>
              </a:spcAft>
              <a:buSzPts val="1400"/>
              <a:buChar char="●"/>
            </a:pPr>
            <a:r>
              <a:rPr lang="en-US" sz="1700"/>
              <a:t>Notify your supervisor and complete the required Incident Report</a:t>
            </a:r>
            <a:r>
              <a:rPr lang="en-US"/>
              <a:t>.</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g2c0353c024b_0_184"/>
          <p:cNvSpPr txBox="1">
            <a:spLocks noGrp="1"/>
          </p:cNvSpPr>
          <p:nvPr>
            <p:ph type="ctrTitle"/>
          </p:nvPr>
        </p:nvSpPr>
        <p:spPr>
          <a:xfrm>
            <a:off x="1730825" y="94276"/>
            <a:ext cx="5783400" cy="8109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US"/>
              <a:t>Module 8:</a:t>
            </a:r>
            <a:endParaRPr/>
          </a:p>
        </p:txBody>
      </p:sp>
      <p:sp>
        <p:nvSpPr>
          <p:cNvPr id="377" name="Google Shape;377;g2c0353c024b_0_184"/>
          <p:cNvSpPr txBox="1">
            <a:spLocks noGrp="1"/>
          </p:cNvSpPr>
          <p:nvPr>
            <p:ph type="subTitle" idx="1"/>
          </p:nvPr>
        </p:nvSpPr>
        <p:spPr>
          <a:xfrm>
            <a:off x="1680300" y="5646001"/>
            <a:ext cx="5508300" cy="10728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a:t>G</a:t>
            </a:r>
            <a:endParaRPr/>
          </a:p>
        </p:txBody>
      </p:sp>
      <p:pic>
        <p:nvPicPr>
          <p:cNvPr id="378" name="Google Shape;378;g2c0353c024b_0_184"/>
          <p:cNvPicPr preferRelativeResize="0"/>
          <p:nvPr/>
        </p:nvPicPr>
        <p:blipFill>
          <a:blip r:embed="rId3">
            <a:alphaModFix/>
          </a:blip>
          <a:stretch>
            <a:fillRect/>
          </a:stretch>
        </p:blipFill>
        <p:spPr>
          <a:xfrm>
            <a:off x="1556700" y="905163"/>
            <a:ext cx="6030602" cy="50852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g2c0353c024b_0_191"/>
          <p:cNvSpPr txBox="1">
            <a:spLocks noGrp="1"/>
          </p:cNvSpPr>
          <p:nvPr>
            <p:ph type="title"/>
          </p:nvPr>
        </p:nvSpPr>
        <p:spPr>
          <a:xfrm>
            <a:off x="265500" y="1612100"/>
            <a:ext cx="4045200" cy="20085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US"/>
              <a:t>What is Grief and Bereavement? </a:t>
            </a:r>
            <a:endParaRPr/>
          </a:p>
        </p:txBody>
      </p:sp>
      <p:sp>
        <p:nvSpPr>
          <p:cNvPr id="384" name="Google Shape;384;g2c0353c024b_0_191"/>
          <p:cNvSpPr txBox="1">
            <a:spLocks noGrp="1"/>
          </p:cNvSpPr>
          <p:nvPr>
            <p:ph type="body" idx="2"/>
          </p:nvPr>
        </p:nvSpPr>
        <p:spPr>
          <a:xfrm>
            <a:off x="4939500" y="435150"/>
            <a:ext cx="3837000" cy="5457300"/>
          </a:xfrm>
          <a:prstGeom prst="rect">
            <a:avLst/>
          </a:prstGeom>
        </p:spPr>
        <p:txBody>
          <a:bodyPr spcFirstLastPara="1" wrap="square" lIns="91425" tIns="91425" rIns="91425" bIns="91425" anchor="ctr" anchorCtr="0">
            <a:normAutofit lnSpcReduction="10000"/>
          </a:bodyPr>
          <a:lstStyle/>
          <a:p>
            <a:pPr marL="457200" lvl="0" indent="-342900" algn="l" rtl="0">
              <a:spcBef>
                <a:spcPts val="0"/>
              </a:spcBef>
              <a:spcAft>
                <a:spcPts val="0"/>
              </a:spcAft>
              <a:buSzPts val="1800"/>
              <a:buChar char="●"/>
            </a:pPr>
            <a:r>
              <a:rPr lang="en-US"/>
              <a:t>Grief is a natural response to any type of loss and source of stress for anyone experiencing a loss.</a:t>
            </a:r>
            <a:endParaRPr/>
          </a:p>
          <a:p>
            <a:pPr marL="457200" lvl="0" indent="-342900" algn="l" rtl="0">
              <a:spcBef>
                <a:spcPts val="0"/>
              </a:spcBef>
              <a:spcAft>
                <a:spcPts val="0"/>
              </a:spcAft>
              <a:buSzPts val="1800"/>
              <a:buChar char="●"/>
            </a:pPr>
            <a:r>
              <a:rPr lang="en-US"/>
              <a:t>Anticipatory Grief: Grief that someone experiences in expectation of death.</a:t>
            </a:r>
            <a:endParaRPr/>
          </a:p>
          <a:p>
            <a:pPr marL="457200" lvl="0" indent="-342900" algn="l" rtl="0">
              <a:spcBef>
                <a:spcPts val="0"/>
              </a:spcBef>
              <a:spcAft>
                <a:spcPts val="0"/>
              </a:spcAft>
              <a:buSzPts val="1800"/>
              <a:buChar char="●"/>
            </a:pPr>
            <a:r>
              <a:rPr lang="en-US"/>
              <a:t>Mourning: A process that helps individuals cope with grief.</a:t>
            </a:r>
            <a:endParaRPr/>
          </a:p>
          <a:p>
            <a:pPr marL="914400" lvl="1" indent="-317500" algn="l" rtl="0">
              <a:spcBef>
                <a:spcPts val="0"/>
              </a:spcBef>
              <a:spcAft>
                <a:spcPts val="0"/>
              </a:spcAft>
              <a:buSzPts val="1400"/>
              <a:buChar char="○"/>
            </a:pPr>
            <a:r>
              <a:rPr lang="en-US"/>
              <a:t>Tasks of grief include:</a:t>
            </a:r>
            <a:endParaRPr/>
          </a:p>
          <a:p>
            <a:pPr marL="1371600" lvl="2" indent="-317500" algn="l" rtl="0">
              <a:spcBef>
                <a:spcPts val="0"/>
              </a:spcBef>
              <a:spcAft>
                <a:spcPts val="0"/>
              </a:spcAft>
              <a:buSzPts val="1400"/>
              <a:buChar char="■"/>
            </a:pPr>
            <a:r>
              <a:rPr lang="en-US"/>
              <a:t>Acceptance</a:t>
            </a:r>
            <a:endParaRPr/>
          </a:p>
          <a:p>
            <a:pPr marL="1371600" lvl="2" indent="-317500" algn="l" rtl="0">
              <a:spcBef>
                <a:spcPts val="0"/>
              </a:spcBef>
              <a:spcAft>
                <a:spcPts val="0"/>
              </a:spcAft>
              <a:buSzPts val="1400"/>
              <a:buChar char="■"/>
            </a:pPr>
            <a:r>
              <a:rPr lang="en-US"/>
              <a:t>Emotional pain and suffering</a:t>
            </a:r>
            <a:endParaRPr/>
          </a:p>
          <a:p>
            <a:pPr marL="1371600" lvl="2" indent="-317500" algn="l" rtl="0">
              <a:spcBef>
                <a:spcPts val="0"/>
              </a:spcBef>
              <a:spcAft>
                <a:spcPts val="0"/>
              </a:spcAft>
              <a:buSzPts val="1400"/>
              <a:buChar char="■"/>
            </a:pPr>
            <a:r>
              <a:rPr lang="en-US"/>
              <a:t>Adjustment to living without a loved one.</a:t>
            </a:r>
            <a:endParaRPr/>
          </a:p>
          <a:p>
            <a:pPr marL="1371600" lvl="2" indent="-317500" algn="l" rtl="0">
              <a:spcBef>
                <a:spcPts val="0"/>
              </a:spcBef>
              <a:spcAft>
                <a:spcPts val="0"/>
              </a:spcAft>
              <a:buSzPts val="1400"/>
              <a:buChar char="■"/>
            </a:pPr>
            <a:r>
              <a:rPr lang="en-US"/>
              <a:t>Letting go.</a:t>
            </a:r>
            <a:endParaRPr/>
          </a:p>
          <a:p>
            <a:pPr marL="1371600" lvl="0" indent="0" algn="l" rtl="0">
              <a:spcBef>
                <a:spcPts val="1200"/>
              </a:spcBef>
              <a:spcAft>
                <a:spcPts val="0"/>
              </a:spcAft>
              <a:buNone/>
            </a:pPr>
            <a:endParaRPr/>
          </a:p>
          <a:p>
            <a:pPr marL="457200" lvl="0" indent="-342900" algn="l" rtl="0">
              <a:spcBef>
                <a:spcPts val="1200"/>
              </a:spcBef>
              <a:spcAft>
                <a:spcPts val="0"/>
              </a:spcAft>
              <a:buSzPts val="1800"/>
              <a:buChar char="●"/>
            </a:pPr>
            <a:r>
              <a:rPr lang="en-US"/>
              <a:t>Bereavement: State of suffering a loss.</a:t>
            </a:r>
            <a:endParaRPr/>
          </a:p>
        </p:txBody>
      </p:sp>
      <p:sp>
        <p:nvSpPr>
          <p:cNvPr id="385" name="Google Shape;385;g2c0353c024b_0_191"/>
          <p:cNvSpPr txBox="1">
            <a:spLocks noGrp="1"/>
          </p:cNvSpPr>
          <p:nvPr>
            <p:ph type="subTitle" idx="1"/>
          </p:nvPr>
        </p:nvSpPr>
        <p:spPr>
          <a:xfrm>
            <a:off x="265500" y="3692001"/>
            <a:ext cx="4045200" cy="17940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386" name="Google Shape;386;g2c0353c024b_0_191"/>
          <p:cNvPicPr preferRelativeResize="0"/>
          <p:nvPr/>
        </p:nvPicPr>
        <p:blipFill>
          <a:blip r:embed="rId3">
            <a:alphaModFix/>
          </a:blip>
          <a:stretch>
            <a:fillRect/>
          </a:stretch>
        </p:blipFill>
        <p:spPr>
          <a:xfrm>
            <a:off x="265507" y="3692000"/>
            <a:ext cx="4045200" cy="262430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g2c0353c024b_0_198"/>
          <p:cNvSpPr txBox="1">
            <a:spLocks noGrp="1"/>
          </p:cNvSpPr>
          <p:nvPr>
            <p:ph type="title"/>
          </p:nvPr>
        </p:nvSpPr>
        <p:spPr>
          <a:xfrm>
            <a:off x="387900" y="610700"/>
            <a:ext cx="8368200" cy="914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a:t>Needs of People Who are Grieving?</a:t>
            </a:r>
            <a:endParaRPr/>
          </a:p>
        </p:txBody>
      </p:sp>
      <p:sp>
        <p:nvSpPr>
          <p:cNvPr id="392" name="Google Shape;392;g2c0353c024b_0_198"/>
          <p:cNvSpPr txBox="1">
            <a:spLocks noGrp="1"/>
          </p:cNvSpPr>
          <p:nvPr>
            <p:ph type="body" idx="1"/>
          </p:nvPr>
        </p:nvSpPr>
        <p:spPr>
          <a:xfrm>
            <a:off x="387900" y="1986424"/>
            <a:ext cx="8368200" cy="44538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US"/>
              <a:t>Everyone grieves differently and will have different needs, but most grieving people value:</a:t>
            </a:r>
            <a:endParaRPr/>
          </a:p>
          <a:p>
            <a:pPr marL="457200" lvl="0" indent="-342900" algn="l" rtl="0">
              <a:spcBef>
                <a:spcPts val="1200"/>
              </a:spcBef>
              <a:spcAft>
                <a:spcPts val="0"/>
              </a:spcAft>
              <a:buSzPts val="1800"/>
              <a:buChar char="●"/>
            </a:pPr>
            <a:r>
              <a:rPr lang="en-US"/>
              <a:t>Being alone</a:t>
            </a:r>
            <a:endParaRPr/>
          </a:p>
          <a:p>
            <a:pPr marL="457200" lvl="0" indent="-342900" algn="l" rtl="0">
              <a:spcBef>
                <a:spcPts val="0"/>
              </a:spcBef>
              <a:spcAft>
                <a:spcPts val="0"/>
              </a:spcAft>
              <a:buSzPts val="1800"/>
              <a:buChar char="●"/>
            </a:pPr>
            <a:r>
              <a:rPr lang="en-US"/>
              <a:t>Opportunity to express their feelings without embarrassment.</a:t>
            </a:r>
            <a:endParaRPr/>
          </a:p>
          <a:p>
            <a:pPr marL="457200" lvl="0" indent="-342900" algn="l" rtl="0">
              <a:spcBef>
                <a:spcPts val="0"/>
              </a:spcBef>
              <a:spcAft>
                <a:spcPts val="0"/>
              </a:spcAft>
              <a:buSzPts val="1800"/>
              <a:buChar char="●"/>
            </a:pPr>
            <a:r>
              <a:rPr lang="en-US"/>
              <a:t>Opportunity to tell and re-tell stories of the life and death of their loved one.</a:t>
            </a:r>
            <a:endParaRPr/>
          </a:p>
          <a:p>
            <a:pPr marL="457200" lvl="0" indent="-342900" algn="l" rtl="0">
              <a:spcBef>
                <a:spcPts val="0"/>
              </a:spcBef>
              <a:spcAft>
                <a:spcPts val="0"/>
              </a:spcAft>
              <a:buSzPts val="1800"/>
              <a:buChar char="●"/>
            </a:pPr>
            <a:r>
              <a:rPr lang="en-US"/>
              <a:t>Information about what is normal (when grieving)</a:t>
            </a:r>
            <a:endParaRPr/>
          </a:p>
          <a:p>
            <a:pPr marL="457200" lvl="0" indent="-342900" algn="l" rtl="0">
              <a:spcBef>
                <a:spcPts val="0"/>
              </a:spcBef>
              <a:spcAft>
                <a:spcPts val="0"/>
              </a:spcAft>
              <a:buSzPts val="1800"/>
              <a:buChar char="●"/>
            </a:pPr>
            <a:r>
              <a:rPr lang="en-US"/>
              <a:t>The gift of presence.</a:t>
            </a:r>
            <a:endParaRPr/>
          </a:p>
          <a:p>
            <a:pPr marL="457200" lvl="0" indent="-342900" algn="l" rtl="0">
              <a:spcBef>
                <a:spcPts val="0"/>
              </a:spcBef>
              <a:spcAft>
                <a:spcPts val="0"/>
              </a:spcAft>
              <a:buSzPts val="1800"/>
              <a:buChar char="●"/>
            </a:pPr>
            <a:r>
              <a:rPr lang="en-US"/>
              <a:t>Permission to be self-absorbed</a:t>
            </a:r>
            <a:endParaRPr/>
          </a:p>
          <a:p>
            <a:pPr marL="457200" lvl="0" indent="-342900" algn="l" rtl="0">
              <a:spcBef>
                <a:spcPts val="0"/>
              </a:spcBef>
              <a:spcAft>
                <a:spcPts val="0"/>
              </a:spcAft>
              <a:buSzPts val="1800"/>
              <a:buChar char="●"/>
            </a:pPr>
            <a:r>
              <a:rPr lang="en-US"/>
              <a:t>Being able to laugh and not feel guilty about having fun.</a:t>
            </a:r>
            <a:endParaRPr/>
          </a:p>
          <a:p>
            <a:pPr marL="457200" lvl="0" indent="-342900" algn="l" rtl="0">
              <a:spcBef>
                <a:spcPts val="0"/>
              </a:spcBef>
              <a:spcAft>
                <a:spcPts val="0"/>
              </a:spcAft>
              <a:buSzPts val="1800"/>
              <a:buChar char="●"/>
            </a:pPr>
            <a:r>
              <a:rPr lang="en-US"/>
              <a:t>Permission to experience and express a myriad of feelings.</a:t>
            </a:r>
            <a:endParaRPr/>
          </a:p>
          <a:p>
            <a:pPr marL="457200" lvl="0" indent="-342900" algn="l" rtl="0">
              <a:spcBef>
                <a:spcPts val="0"/>
              </a:spcBef>
              <a:spcAft>
                <a:spcPts val="0"/>
              </a:spcAft>
              <a:buSzPts val="1800"/>
              <a:buChar char="●"/>
            </a:pPr>
            <a:r>
              <a:rPr lang="en-US"/>
              <a:t>Help with basic needs like:</a:t>
            </a:r>
            <a:endParaRPr/>
          </a:p>
          <a:p>
            <a:pPr marL="914400" lvl="1" indent="-317500" algn="l" rtl="0">
              <a:spcBef>
                <a:spcPts val="0"/>
              </a:spcBef>
              <a:spcAft>
                <a:spcPts val="0"/>
              </a:spcAft>
              <a:buSzPts val="1400"/>
              <a:buChar char="○"/>
            </a:pPr>
            <a:r>
              <a:rPr lang="en-US"/>
              <a:t>Grocery shopping.</a:t>
            </a:r>
            <a:endParaRPr/>
          </a:p>
          <a:p>
            <a:pPr marL="914400" lvl="1" indent="-317500" algn="l" rtl="0">
              <a:spcBef>
                <a:spcPts val="0"/>
              </a:spcBef>
              <a:spcAft>
                <a:spcPts val="0"/>
              </a:spcAft>
              <a:buSzPts val="1400"/>
              <a:buChar char="○"/>
            </a:pPr>
            <a:r>
              <a:rPr lang="en-US"/>
              <a:t>Housekeeping.</a:t>
            </a:r>
            <a:endParaRPr/>
          </a:p>
          <a:p>
            <a:pPr marL="914400" lvl="1" indent="-317500" algn="l" rtl="0">
              <a:spcBef>
                <a:spcPts val="0"/>
              </a:spcBef>
              <a:spcAft>
                <a:spcPts val="0"/>
              </a:spcAft>
              <a:buSzPts val="1400"/>
              <a:buChar char="○"/>
            </a:pPr>
            <a:r>
              <a:rPr lang="en-US"/>
              <a:t>Meal Preparation.</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g2c0353c024b_0_204"/>
          <p:cNvSpPr txBox="1">
            <a:spLocks noGrp="1"/>
          </p:cNvSpPr>
          <p:nvPr>
            <p:ph type="title"/>
          </p:nvPr>
        </p:nvSpPr>
        <p:spPr>
          <a:xfrm>
            <a:off x="387900" y="610700"/>
            <a:ext cx="8368200" cy="914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a:t>Myths About Grief</a:t>
            </a:r>
            <a:endParaRPr/>
          </a:p>
        </p:txBody>
      </p:sp>
      <p:sp>
        <p:nvSpPr>
          <p:cNvPr id="398" name="Google Shape;398;g2c0353c024b_0_204"/>
          <p:cNvSpPr txBox="1">
            <a:spLocks noGrp="1"/>
          </p:cNvSpPr>
          <p:nvPr>
            <p:ph type="body" idx="1"/>
          </p:nvPr>
        </p:nvSpPr>
        <p:spPr>
          <a:xfrm>
            <a:off x="387900" y="1986432"/>
            <a:ext cx="8368200" cy="41052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US" sz="2000"/>
              <a:t>A few myths about grief include:</a:t>
            </a:r>
            <a:endParaRPr sz="2000"/>
          </a:p>
          <a:p>
            <a:pPr marL="457200" lvl="0" indent="-355600" algn="l" rtl="0">
              <a:spcBef>
                <a:spcPts val="1200"/>
              </a:spcBef>
              <a:spcAft>
                <a:spcPts val="0"/>
              </a:spcAft>
              <a:buSzPts val="2000"/>
              <a:buChar char="●"/>
            </a:pPr>
            <a:r>
              <a:rPr lang="en-US" sz="2000"/>
              <a:t>Keeping busy is the best rememdy when dealing with death of loved one.</a:t>
            </a:r>
            <a:endParaRPr sz="2000"/>
          </a:p>
          <a:p>
            <a:pPr marL="457200" lvl="0" indent="-355600" algn="l" rtl="0">
              <a:spcBef>
                <a:spcPts val="0"/>
              </a:spcBef>
              <a:spcAft>
                <a:spcPts val="0"/>
              </a:spcAft>
              <a:buSzPts val="2000"/>
              <a:buChar char="●"/>
            </a:pPr>
            <a:r>
              <a:rPr lang="en-US" sz="2000"/>
              <a:t>Time Heals.</a:t>
            </a:r>
            <a:endParaRPr sz="2000"/>
          </a:p>
          <a:p>
            <a:pPr marL="457200" lvl="0" indent="-355600" algn="l" rtl="0">
              <a:spcBef>
                <a:spcPts val="0"/>
              </a:spcBef>
              <a:spcAft>
                <a:spcPts val="0"/>
              </a:spcAft>
              <a:buSzPts val="2000"/>
              <a:buChar char="●"/>
            </a:pPr>
            <a:r>
              <a:rPr lang="en-US" sz="2000"/>
              <a:t>Not talking about death of loved ones or talking about them less makes it easier.</a:t>
            </a:r>
            <a:endParaRPr sz="2000"/>
          </a:p>
          <a:p>
            <a:pPr marL="457200" lvl="0" indent="-355600" algn="l" rtl="0">
              <a:spcBef>
                <a:spcPts val="0"/>
              </a:spcBef>
              <a:spcAft>
                <a:spcPts val="0"/>
              </a:spcAft>
              <a:buSzPts val="2000"/>
              <a:buChar char="●"/>
            </a:pPr>
            <a:r>
              <a:rPr lang="en-US" sz="2000"/>
              <a:t>Forget about the dead person.</a:t>
            </a:r>
            <a:endParaRPr sz="2000"/>
          </a:p>
          <a:p>
            <a:pPr marL="457200" lvl="0" indent="-355600" algn="l" rtl="0">
              <a:spcBef>
                <a:spcPts val="0"/>
              </a:spcBef>
              <a:spcAft>
                <a:spcPts val="0"/>
              </a:spcAft>
              <a:buSzPts val="2000"/>
              <a:buChar char="●"/>
            </a:pPr>
            <a:r>
              <a:rPr lang="en-US" sz="2000"/>
              <a:t>There is a set time they will adjust to death of loved one.</a:t>
            </a:r>
            <a:endParaRPr sz="2000"/>
          </a:p>
          <a:p>
            <a:pPr marL="457200" lvl="0" indent="-355600" algn="l" rtl="0">
              <a:spcBef>
                <a:spcPts val="0"/>
              </a:spcBef>
              <a:spcAft>
                <a:spcPts val="0"/>
              </a:spcAft>
              <a:buSzPts val="2000"/>
              <a:buChar char="●"/>
            </a:pPr>
            <a:r>
              <a:rPr lang="en-US" sz="2000"/>
              <a:t>Having sympathetic people around them prolongs grief.</a:t>
            </a:r>
            <a:endParaRPr sz="2000"/>
          </a:p>
          <a:p>
            <a:pPr marL="457200" lvl="0" indent="-355600" algn="l" rtl="0">
              <a:spcBef>
                <a:spcPts val="0"/>
              </a:spcBef>
              <a:spcAft>
                <a:spcPts val="0"/>
              </a:spcAft>
              <a:buSzPts val="2000"/>
              <a:buChar char="●"/>
            </a:pPr>
            <a:r>
              <a:rPr lang="en-US" sz="2000"/>
              <a:t>Protect young children from death and don’t express emotions around them.</a:t>
            </a:r>
            <a:endParaRPr sz="2000"/>
          </a:p>
          <a:p>
            <a:pPr marL="457200" lvl="0" indent="0" algn="l" rtl="0">
              <a:spcBef>
                <a:spcPts val="1200"/>
              </a:spcBef>
              <a:spcAft>
                <a:spcPts val="1200"/>
              </a:spcAft>
              <a:buNone/>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g2c0353c024b_0_209"/>
          <p:cNvSpPr txBox="1">
            <a:spLocks noGrp="1"/>
          </p:cNvSpPr>
          <p:nvPr>
            <p:ph type="title"/>
          </p:nvPr>
        </p:nvSpPr>
        <p:spPr>
          <a:xfrm>
            <a:off x="387900" y="610700"/>
            <a:ext cx="8368200" cy="9147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US"/>
              <a:t>How Can Volunteers be Help People with Grief?</a:t>
            </a:r>
            <a:endParaRPr/>
          </a:p>
        </p:txBody>
      </p:sp>
      <p:sp>
        <p:nvSpPr>
          <p:cNvPr id="404" name="Google Shape;404;g2c0353c024b_0_209"/>
          <p:cNvSpPr txBox="1">
            <a:spLocks noGrp="1"/>
          </p:cNvSpPr>
          <p:nvPr>
            <p:ph type="body" idx="1"/>
          </p:nvPr>
        </p:nvSpPr>
        <p:spPr>
          <a:xfrm>
            <a:off x="387900" y="1986432"/>
            <a:ext cx="8368200" cy="410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a:t>Volunteers can help by:</a:t>
            </a:r>
            <a:endParaRPr sz="2000"/>
          </a:p>
          <a:p>
            <a:pPr marL="457200" lvl="0" indent="-355600" algn="l" rtl="0">
              <a:spcBef>
                <a:spcPts val="1200"/>
              </a:spcBef>
              <a:spcAft>
                <a:spcPts val="0"/>
              </a:spcAft>
              <a:buSzPts val="2000"/>
              <a:buChar char="●"/>
            </a:pPr>
            <a:r>
              <a:rPr lang="en-US" sz="2000"/>
              <a:t>Being with giver in their pain</a:t>
            </a:r>
            <a:endParaRPr sz="2000"/>
          </a:p>
          <a:p>
            <a:pPr marL="457200" lvl="0" indent="-355600" algn="l" rtl="0">
              <a:spcBef>
                <a:spcPts val="0"/>
              </a:spcBef>
              <a:spcAft>
                <a:spcPts val="0"/>
              </a:spcAft>
              <a:buSzPts val="2000"/>
              <a:buChar char="●"/>
            </a:pPr>
            <a:r>
              <a:rPr lang="en-US" sz="2000"/>
              <a:t>Affirm grievers value as a person</a:t>
            </a:r>
            <a:endParaRPr sz="2000"/>
          </a:p>
          <a:p>
            <a:pPr marL="457200" lvl="0" indent="-355600" algn="l" rtl="0">
              <a:spcBef>
                <a:spcPts val="0"/>
              </a:spcBef>
              <a:spcAft>
                <a:spcPts val="0"/>
              </a:spcAft>
              <a:buSzPts val="2000"/>
              <a:buChar char="●"/>
            </a:pPr>
            <a:r>
              <a:rPr lang="en-US" sz="2000"/>
              <a:t>Allow person to express anger, even towards you.</a:t>
            </a:r>
            <a:endParaRPr sz="2000"/>
          </a:p>
          <a:p>
            <a:pPr marL="457200" lvl="0" indent="-355600" algn="l" rtl="0">
              <a:spcBef>
                <a:spcPts val="0"/>
              </a:spcBef>
              <a:spcAft>
                <a:spcPts val="0"/>
              </a:spcAft>
              <a:buSzPts val="2000"/>
              <a:buChar char="●"/>
            </a:pPr>
            <a:r>
              <a:rPr lang="en-US" sz="2000"/>
              <a:t>Explain the process of grieving  and emotions that they are experiencing is normal.</a:t>
            </a:r>
            <a:endParaRPr sz="2000"/>
          </a:p>
          <a:p>
            <a:pPr marL="457200" lvl="0" indent="-355600" algn="l" rtl="0">
              <a:spcBef>
                <a:spcPts val="0"/>
              </a:spcBef>
              <a:spcAft>
                <a:spcPts val="0"/>
              </a:spcAft>
              <a:buSzPts val="2000"/>
              <a:buChar char="●"/>
            </a:pPr>
            <a:r>
              <a:rPr lang="en-US" sz="2000"/>
              <a:t>Help with necessary decision making , but don’t make the decision.</a:t>
            </a:r>
            <a:endParaRPr sz="2000"/>
          </a:p>
          <a:p>
            <a:pPr marL="457200" lvl="0" indent="-355600" algn="l" rtl="0">
              <a:spcBef>
                <a:spcPts val="0"/>
              </a:spcBef>
              <a:spcAft>
                <a:spcPts val="0"/>
              </a:spcAft>
              <a:buSzPts val="2000"/>
              <a:buChar char="●"/>
            </a:pPr>
            <a:r>
              <a:rPr lang="en-US" sz="2000"/>
              <a:t>Give comfort in ways you would appreciate.</a:t>
            </a:r>
            <a:endParaRPr sz="2000"/>
          </a:p>
          <a:p>
            <a:pPr marL="457200" lvl="0" indent="-355600" algn="l" rtl="0">
              <a:spcBef>
                <a:spcPts val="0"/>
              </a:spcBef>
              <a:spcAft>
                <a:spcPts val="0"/>
              </a:spcAft>
              <a:buSzPts val="2000"/>
              <a:buChar char="●"/>
            </a:pPr>
            <a:r>
              <a:rPr lang="en-US" sz="2000"/>
              <a:t>Encourage person to develop and maintain friendships.</a:t>
            </a:r>
            <a:endParaRPr sz="2000"/>
          </a:p>
          <a:p>
            <a:pPr marL="457200" lvl="0" indent="-355600" algn="l" rtl="0">
              <a:spcBef>
                <a:spcPts val="0"/>
              </a:spcBef>
              <a:spcAft>
                <a:spcPts val="0"/>
              </a:spcAft>
              <a:buSzPts val="2000"/>
              <a:buChar char="●"/>
            </a:pPr>
            <a:r>
              <a:rPr lang="en-US" sz="2000"/>
              <a:t>Watch for escape into addictive patterns.</a:t>
            </a:r>
            <a:endParaRPr sz="2000"/>
          </a:p>
          <a:p>
            <a:pPr marL="457200" lvl="0" indent="-355600" algn="l" rtl="0">
              <a:spcBef>
                <a:spcPts val="0"/>
              </a:spcBef>
              <a:spcAft>
                <a:spcPts val="0"/>
              </a:spcAft>
              <a:buSzPts val="2000"/>
              <a:buChar char="●"/>
            </a:pPr>
            <a:r>
              <a:rPr lang="en-US" sz="2000"/>
              <a:t>Recognize grievers vulnerability and help prevent exploitation.</a:t>
            </a:r>
            <a:endParaRPr sz="20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g2c0353c024b_0_214"/>
          <p:cNvSpPr txBox="1">
            <a:spLocks noGrp="1"/>
          </p:cNvSpPr>
          <p:nvPr>
            <p:ph type="title"/>
          </p:nvPr>
        </p:nvSpPr>
        <p:spPr>
          <a:xfrm>
            <a:off x="104425" y="610700"/>
            <a:ext cx="8842200" cy="9147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US"/>
              <a:t>Helping: Children With Grief|Older People With Grief</a:t>
            </a:r>
            <a:endParaRPr/>
          </a:p>
        </p:txBody>
      </p:sp>
      <p:sp>
        <p:nvSpPr>
          <p:cNvPr id="410" name="Google Shape;410;g2c0353c024b_0_214"/>
          <p:cNvSpPr txBox="1">
            <a:spLocks noGrp="1"/>
          </p:cNvSpPr>
          <p:nvPr>
            <p:ph type="body" idx="1"/>
          </p:nvPr>
        </p:nvSpPr>
        <p:spPr>
          <a:xfrm>
            <a:off x="387900" y="1723200"/>
            <a:ext cx="8368200" cy="4769100"/>
          </a:xfrm>
          <a:prstGeom prst="rect">
            <a:avLst/>
          </a:prstGeom>
        </p:spPr>
        <p:txBody>
          <a:bodyPr spcFirstLastPara="1" wrap="square" lIns="91425" tIns="91425" rIns="91425" bIns="91425" anchor="t" anchorCtr="0">
            <a:normAutofit fontScale="85000"/>
          </a:bodyPr>
          <a:lstStyle/>
          <a:p>
            <a:pPr marL="0" lvl="0" indent="0" algn="l" rtl="0">
              <a:spcBef>
                <a:spcPts val="0"/>
              </a:spcBef>
              <a:spcAft>
                <a:spcPts val="0"/>
              </a:spcAft>
              <a:buNone/>
            </a:pPr>
            <a:r>
              <a:rPr lang="en-US"/>
              <a:t>With children, the volunteer’s role is to affirm the child's feelings and support the adult feelings.</a:t>
            </a:r>
            <a:endParaRPr/>
          </a:p>
          <a:p>
            <a:pPr marL="0" lvl="0" indent="0" algn="l" rtl="0">
              <a:spcBef>
                <a:spcPts val="1200"/>
              </a:spcBef>
              <a:spcAft>
                <a:spcPts val="0"/>
              </a:spcAft>
              <a:buNone/>
            </a:pPr>
            <a:r>
              <a:rPr lang="en-US"/>
              <a:t>Children should be allowed to share in grief and attend the funeral or wake if they want to.</a:t>
            </a:r>
            <a:endParaRPr/>
          </a:p>
          <a:p>
            <a:pPr marL="0" lvl="0" indent="0" algn="l" rtl="0">
              <a:spcBef>
                <a:spcPts val="1200"/>
              </a:spcBef>
              <a:spcAft>
                <a:spcPts val="0"/>
              </a:spcAft>
              <a:buNone/>
            </a:pPr>
            <a:r>
              <a:rPr lang="en-US"/>
              <a:t>Children might feel:</a:t>
            </a:r>
            <a:endParaRPr/>
          </a:p>
          <a:p>
            <a:pPr marL="457200" lvl="0" indent="-325755" algn="l" rtl="0">
              <a:spcBef>
                <a:spcPts val="1200"/>
              </a:spcBef>
              <a:spcAft>
                <a:spcPts val="0"/>
              </a:spcAft>
              <a:buSzPct val="100000"/>
              <a:buChar char="●"/>
            </a:pPr>
            <a:r>
              <a:rPr lang="en-US"/>
              <a:t>Abandoned </a:t>
            </a:r>
            <a:endParaRPr/>
          </a:p>
          <a:p>
            <a:pPr marL="457200" lvl="0" indent="-325755" algn="l" rtl="0">
              <a:spcBef>
                <a:spcPts val="0"/>
              </a:spcBef>
              <a:spcAft>
                <a:spcPts val="0"/>
              </a:spcAft>
              <a:buSzPct val="100000"/>
              <a:buChar char="●"/>
            </a:pPr>
            <a:r>
              <a:rPr lang="en-US"/>
              <a:t>Scared </a:t>
            </a:r>
            <a:endParaRPr/>
          </a:p>
          <a:p>
            <a:pPr marL="457200" lvl="0" indent="-325755" algn="l" rtl="0">
              <a:spcBef>
                <a:spcPts val="0"/>
              </a:spcBef>
              <a:spcAft>
                <a:spcPts val="0"/>
              </a:spcAft>
              <a:buSzPct val="100000"/>
              <a:buChar char="●"/>
            </a:pPr>
            <a:r>
              <a:rPr lang="en-US"/>
              <a:t>Confused </a:t>
            </a:r>
            <a:endParaRPr/>
          </a:p>
          <a:p>
            <a:pPr marL="457200" lvl="0" indent="-325755" algn="l" rtl="0">
              <a:spcBef>
                <a:spcPts val="0"/>
              </a:spcBef>
              <a:spcAft>
                <a:spcPts val="0"/>
              </a:spcAft>
              <a:buSzPct val="100000"/>
              <a:buChar char="●"/>
            </a:pPr>
            <a:r>
              <a:rPr lang="en-US"/>
              <a:t>Guilty (That they may have caused death).</a:t>
            </a:r>
            <a:endParaRPr/>
          </a:p>
          <a:p>
            <a:pPr marL="0" lvl="0" indent="0" algn="l" rtl="0">
              <a:spcBef>
                <a:spcPts val="1200"/>
              </a:spcBef>
              <a:spcAft>
                <a:spcPts val="0"/>
              </a:spcAft>
              <a:buNone/>
            </a:pPr>
            <a:r>
              <a:rPr lang="en-US"/>
              <a:t>Older people may be or have  already experienced losses over the course of their lifetime.</a:t>
            </a:r>
            <a:endParaRPr/>
          </a:p>
          <a:p>
            <a:pPr marL="0" lvl="0" indent="0" algn="l" rtl="0">
              <a:spcBef>
                <a:spcPts val="1200"/>
              </a:spcBef>
              <a:spcAft>
                <a:spcPts val="0"/>
              </a:spcAft>
              <a:buNone/>
            </a:pPr>
            <a:r>
              <a:rPr lang="en-US"/>
              <a:t>To help them volunteers may:</a:t>
            </a:r>
            <a:endParaRPr/>
          </a:p>
          <a:p>
            <a:pPr marL="457200" lvl="0" indent="-325755" algn="l" rtl="0">
              <a:spcBef>
                <a:spcPts val="1200"/>
              </a:spcBef>
              <a:spcAft>
                <a:spcPts val="0"/>
              </a:spcAft>
              <a:buSzPct val="100000"/>
              <a:buChar char="●"/>
            </a:pPr>
            <a:r>
              <a:rPr lang="en-US"/>
              <a:t>Explore their history loss </a:t>
            </a:r>
            <a:endParaRPr/>
          </a:p>
          <a:p>
            <a:pPr marL="457200" lvl="0" indent="-325755" algn="l" rtl="0">
              <a:spcBef>
                <a:spcPts val="0"/>
              </a:spcBef>
              <a:spcAft>
                <a:spcPts val="0"/>
              </a:spcAft>
              <a:buSzPct val="100000"/>
              <a:buChar char="●"/>
            </a:pPr>
            <a:r>
              <a:rPr lang="en-US"/>
              <a:t>Give opportunity to describe and find meaning in their losses and change.</a:t>
            </a:r>
            <a:endParaRPr/>
          </a:p>
          <a:p>
            <a:pPr marL="457200" lvl="0" indent="-325755" algn="l" rtl="0">
              <a:spcBef>
                <a:spcPts val="0"/>
              </a:spcBef>
              <a:spcAft>
                <a:spcPts val="0"/>
              </a:spcAft>
              <a:buSzPct val="100000"/>
              <a:buChar char="●"/>
            </a:pPr>
            <a:r>
              <a:rPr lang="en-US"/>
              <a:t>Encourage them to talk about their feelings and acknowledge pain.</a:t>
            </a:r>
            <a:endParaRPr/>
          </a:p>
          <a:p>
            <a:pPr marL="0" lvl="0" indent="0" algn="l" rtl="0">
              <a:spcBef>
                <a:spcPts val="1200"/>
              </a:spcBef>
              <a:spcAft>
                <a:spcPts val="1200"/>
              </a:spcAft>
              <a:buNone/>
            </a:pPr>
            <a:r>
              <a:rPr lang="en-US"/>
              <a:t>Grief work is meant to uplift and bring relief.</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g2c0353c024b_0_219"/>
          <p:cNvSpPr txBox="1">
            <a:spLocks noGrp="1"/>
          </p:cNvSpPr>
          <p:nvPr>
            <p:ph type="ctrTitle"/>
          </p:nvPr>
        </p:nvSpPr>
        <p:spPr>
          <a:xfrm>
            <a:off x="1680300" y="70905"/>
            <a:ext cx="5783400" cy="7647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US"/>
              <a:t>Module 9</a:t>
            </a:r>
            <a:endParaRPr/>
          </a:p>
        </p:txBody>
      </p:sp>
      <p:sp>
        <p:nvSpPr>
          <p:cNvPr id="416" name="Google Shape;416;g2c0353c024b_0_219"/>
          <p:cNvSpPr txBox="1">
            <a:spLocks noGrp="1"/>
          </p:cNvSpPr>
          <p:nvPr>
            <p:ph type="subTitle" idx="1"/>
          </p:nvPr>
        </p:nvSpPr>
        <p:spPr>
          <a:xfrm>
            <a:off x="1680300" y="5935477"/>
            <a:ext cx="5783400" cy="9225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sz="3100">
                <a:solidFill>
                  <a:schemeClr val="dk1"/>
                </a:solidFill>
              </a:rPr>
              <a:t>Self Care</a:t>
            </a:r>
            <a:endParaRPr sz="3100">
              <a:solidFill>
                <a:schemeClr val="dk1"/>
              </a:solidFill>
            </a:endParaRPr>
          </a:p>
        </p:txBody>
      </p:sp>
      <p:pic>
        <p:nvPicPr>
          <p:cNvPr id="417" name="Google Shape;417;g2c0353c024b_0_219"/>
          <p:cNvPicPr preferRelativeResize="0"/>
          <p:nvPr/>
        </p:nvPicPr>
        <p:blipFill>
          <a:blip r:embed="rId3">
            <a:alphaModFix/>
          </a:blip>
          <a:stretch>
            <a:fillRect/>
          </a:stretch>
        </p:blipFill>
        <p:spPr>
          <a:xfrm>
            <a:off x="1566550" y="957325"/>
            <a:ext cx="6271725" cy="497815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g2c0353c024b_0_226"/>
          <p:cNvSpPr txBox="1">
            <a:spLocks noGrp="1"/>
          </p:cNvSpPr>
          <p:nvPr>
            <p:ph type="title"/>
          </p:nvPr>
        </p:nvSpPr>
        <p:spPr>
          <a:xfrm>
            <a:off x="387900" y="740800"/>
            <a:ext cx="2808000" cy="100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a:t>What Is Stress?</a:t>
            </a:r>
            <a:endParaRPr/>
          </a:p>
        </p:txBody>
      </p:sp>
      <p:sp>
        <p:nvSpPr>
          <p:cNvPr id="423" name="Google Shape;423;g2c0353c024b_0_226"/>
          <p:cNvSpPr txBox="1">
            <a:spLocks noGrp="1"/>
          </p:cNvSpPr>
          <p:nvPr>
            <p:ph type="body" idx="1"/>
          </p:nvPr>
        </p:nvSpPr>
        <p:spPr>
          <a:xfrm>
            <a:off x="387900" y="1916500"/>
            <a:ext cx="3615600" cy="454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a:t>Stress: The body's way of responding to demands.</a:t>
            </a:r>
            <a:endParaRPr sz="1600"/>
          </a:p>
          <a:p>
            <a:pPr marL="0" lvl="0" indent="0" algn="l" rtl="0">
              <a:spcBef>
                <a:spcPts val="1200"/>
              </a:spcBef>
              <a:spcAft>
                <a:spcPts val="0"/>
              </a:spcAft>
              <a:buNone/>
            </a:pPr>
            <a:r>
              <a:rPr lang="en-US" sz="1600"/>
              <a:t>A few symptoms of stress  include:</a:t>
            </a:r>
            <a:endParaRPr sz="1600"/>
          </a:p>
          <a:p>
            <a:pPr marL="457200" lvl="0" indent="-330200" algn="l" rtl="0">
              <a:spcBef>
                <a:spcPts val="1200"/>
              </a:spcBef>
              <a:spcAft>
                <a:spcPts val="0"/>
              </a:spcAft>
              <a:buSzPts val="1600"/>
              <a:buChar char="●"/>
            </a:pPr>
            <a:r>
              <a:rPr lang="en-US" sz="1600"/>
              <a:t>Muscle Tension</a:t>
            </a:r>
            <a:endParaRPr sz="1600"/>
          </a:p>
          <a:p>
            <a:pPr marL="457200" lvl="0" indent="-330200" algn="l" rtl="0">
              <a:spcBef>
                <a:spcPts val="0"/>
              </a:spcBef>
              <a:spcAft>
                <a:spcPts val="0"/>
              </a:spcAft>
              <a:buSzPts val="1600"/>
              <a:buChar char="●"/>
            </a:pPr>
            <a:r>
              <a:rPr lang="en-US" sz="1600"/>
              <a:t>Pounding heart</a:t>
            </a:r>
            <a:endParaRPr sz="1600"/>
          </a:p>
          <a:p>
            <a:pPr marL="457200" lvl="0" indent="-330200" algn="l" rtl="0">
              <a:spcBef>
                <a:spcPts val="0"/>
              </a:spcBef>
              <a:spcAft>
                <a:spcPts val="0"/>
              </a:spcAft>
              <a:buSzPts val="1600"/>
              <a:buChar char="●"/>
            </a:pPr>
            <a:r>
              <a:rPr lang="en-US" sz="1600"/>
              <a:t>Sweating</a:t>
            </a:r>
            <a:endParaRPr sz="1600"/>
          </a:p>
          <a:p>
            <a:pPr marL="457200" lvl="0" indent="-330200" algn="l" rtl="0">
              <a:spcBef>
                <a:spcPts val="0"/>
              </a:spcBef>
              <a:spcAft>
                <a:spcPts val="0"/>
              </a:spcAft>
              <a:buSzPts val="1600"/>
              <a:buChar char="●"/>
            </a:pPr>
            <a:r>
              <a:rPr lang="en-US" sz="1600"/>
              <a:t>Dry mouth</a:t>
            </a:r>
            <a:endParaRPr sz="1600"/>
          </a:p>
          <a:p>
            <a:pPr marL="457200" lvl="0" indent="-330200" algn="l" rtl="0">
              <a:spcBef>
                <a:spcPts val="0"/>
              </a:spcBef>
              <a:spcAft>
                <a:spcPts val="0"/>
              </a:spcAft>
              <a:buSzPts val="1600"/>
              <a:buChar char="●"/>
            </a:pPr>
            <a:r>
              <a:rPr lang="en-US" sz="1600"/>
              <a:t>Butterflies in the stomach</a:t>
            </a:r>
            <a:endParaRPr sz="1600"/>
          </a:p>
          <a:p>
            <a:pPr marL="457200" lvl="0" indent="-330200" algn="l" rtl="0">
              <a:spcBef>
                <a:spcPts val="0"/>
              </a:spcBef>
              <a:spcAft>
                <a:spcPts val="0"/>
              </a:spcAft>
              <a:buSzPts val="1600"/>
              <a:buChar char="●"/>
            </a:pPr>
            <a:r>
              <a:rPr lang="en-US" sz="1600"/>
              <a:t>Fatigue</a:t>
            </a:r>
            <a:endParaRPr sz="1600"/>
          </a:p>
          <a:p>
            <a:pPr marL="457200" lvl="0" indent="-330200" algn="l" rtl="0">
              <a:spcBef>
                <a:spcPts val="0"/>
              </a:spcBef>
              <a:spcAft>
                <a:spcPts val="0"/>
              </a:spcAft>
              <a:buSzPts val="1600"/>
              <a:buChar char="●"/>
            </a:pPr>
            <a:r>
              <a:rPr lang="en-US" sz="1600"/>
              <a:t>Apathy or depression</a:t>
            </a:r>
            <a:endParaRPr sz="1600"/>
          </a:p>
          <a:p>
            <a:pPr marL="457200" lvl="0" indent="-330200" algn="l" rtl="0">
              <a:spcBef>
                <a:spcPts val="0"/>
              </a:spcBef>
              <a:spcAft>
                <a:spcPts val="0"/>
              </a:spcAft>
              <a:buSzPts val="1600"/>
              <a:buChar char="●"/>
            </a:pPr>
            <a:r>
              <a:rPr lang="en-US" sz="1600"/>
              <a:t>Being overly emotional</a:t>
            </a:r>
            <a:endParaRPr sz="1600"/>
          </a:p>
          <a:p>
            <a:pPr marL="457200" lvl="0" indent="-330200" algn="l" rtl="0">
              <a:spcBef>
                <a:spcPts val="0"/>
              </a:spcBef>
              <a:spcAft>
                <a:spcPts val="0"/>
              </a:spcAft>
              <a:buSzPts val="1600"/>
              <a:buChar char="●"/>
            </a:pPr>
            <a:r>
              <a:rPr lang="en-US" sz="1600"/>
              <a:t>Loss of enjoyment</a:t>
            </a:r>
            <a:endParaRPr sz="1600"/>
          </a:p>
          <a:p>
            <a:pPr marL="457200" lvl="0" indent="-330200" algn="l" rtl="0">
              <a:spcBef>
                <a:spcPts val="0"/>
              </a:spcBef>
              <a:spcAft>
                <a:spcPts val="0"/>
              </a:spcAft>
              <a:buSzPts val="1600"/>
              <a:buChar char="●"/>
            </a:pPr>
            <a:r>
              <a:rPr lang="en-US" sz="1600"/>
              <a:t>Irritability</a:t>
            </a:r>
            <a:endParaRPr sz="1600"/>
          </a:p>
          <a:p>
            <a:pPr marL="457200" lvl="0" indent="-330200" algn="l" rtl="0">
              <a:spcBef>
                <a:spcPts val="0"/>
              </a:spcBef>
              <a:spcAft>
                <a:spcPts val="0"/>
              </a:spcAft>
              <a:buSzPts val="1600"/>
              <a:buChar char="●"/>
            </a:pPr>
            <a:r>
              <a:rPr lang="en-US" sz="1600"/>
              <a:t>Racing thoughts and inability to “switch off”.</a:t>
            </a:r>
            <a:endParaRPr sz="1600"/>
          </a:p>
        </p:txBody>
      </p:sp>
      <p:pic>
        <p:nvPicPr>
          <p:cNvPr id="424" name="Google Shape;424;g2c0353c024b_0_226"/>
          <p:cNvPicPr preferRelativeResize="0"/>
          <p:nvPr/>
        </p:nvPicPr>
        <p:blipFill>
          <a:blip r:embed="rId3">
            <a:alphaModFix/>
          </a:blip>
          <a:stretch>
            <a:fillRect/>
          </a:stretch>
        </p:blipFill>
        <p:spPr>
          <a:xfrm>
            <a:off x="4229750" y="2044400"/>
            <a:ext cx="4682150" cy="44193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g2c0353c024b_0_232"/>
          <p:cNvSpPr txBox="1">
            <a:spLocks noGrp="1"/>
          </p:cNvSpPr>
          <p:nvPr>
            <p:ph type="title"/>
          </p:nvPr>
        </p:nvSpPr>
        <p:spPr>
          <a:xfrm>
            <a:off x="387900" y="610700"/>
            <a:ext cx="8368200" cy="9147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US"/>
              <a:t>The Stressors Of Being a Hospice Palliative Care Volunteer</a:t>
            </a:r>
            <a:endParaRPr/>
          </a:p>
        </p:txBody>
      </p:sp>
      <p:sp>
        <p:nvSpPr>
          <p:cNvPr id="430" name="Google Shape;430;g2c0353c024b_0_232"/>
          <p:cNvSpPr txBox="1">
            <a:spLocks noGrp="1"/>
          </p:cNvSpPr>
          <p:nvPr>
            <p:ph type="body" idx="1"/>
          </p:nvPr>
        </p:nvSpPr>
        <p:spPr>
          <a:xfrm>
            <a:off x="387900" y="1653575"/>
            <a:ext cx="8368200" cy="50301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US"/>
              <a:t>Various Factors can cause stress for the hospice palliative care volunteer including:</a:t>
            </a:r>
            <a:endParaRPr/>
          </a:p>
          <a:p>
            <a:pPr marL="457200" lvl="0" indent="-342900" algn="l" rtl="0">
              <a:spcBef>
                <a:spcPts val="1200"/>
              </a:spcBef>
              <a:spcAft>
                <a:spcPts val="0"/>
              </a:spcAft>
              <a:buSzPts val="1800"/>
              <a:buChar char="●"/>
            </a:pPr>
            <a:r>
              <a:rPr lang="en-US"/>
              <a:t>Factors related to the dying ersoon such as problems with symptom control, psychiatric or personality issues and anger or anxiety over dying.</a:t>
            </a:r>
            <a:endParaRPr/>
          </a:p>
          <a:p>
            <a:pPr marL="457200" lvl="0" indent="-342900" algn="l" rtl="0">
              <a:spcBef>
                <a:spcPts val="0"/>
              </a:spcBef>
              <a:spcAft>
                <a:spcPts val="0"/>
              </a:spcAft>
              <a:buSzPts val="1800"/>
              <a:buChar char="●"/>
            </a:pPr>
            <a:r>
              <a:rPr lang="en-US"/>
              <a:t>Trying to support a dysfunctional family.</a:t>
            </a:r>
            <a:endParaRPr/>
          </a:p>
          <a:p>
            <a:pPr marL="457200" lvl="0" indent="-342900" algn="l" rtl="0">
              <a:spcBef>
                <a:spcPts val="0"/>
              </a:spcBef>
              <a:spcAft>
                <a:spcPts val="0"/>
              </a:spcAft>
              <a:buSzPts val="1800"/>
              <a:buChar char="●"/>
            </a:pPr>
            <a:r>
              <a:rPr lang="en-US"/>
              <a:t>Workload.</a:t>
            </a:r>
            <a:endParaRPr/>
          </a:p>
          <a:p>
            <a:pPr marL="457200" lvl="0" indent="-342900" algn="l" rtl="0">
              <a:spcBef>
                <a:spcPts val="0"/>
              </a:spcBef>
              <a:spcAft>
                <a:spcPts val="0"/>
              </a:spcAft>
              <a:buSzPts val="1800"/>
              <a:buChar char="●"/>
            </a:pPr>
            <a:r>
              <a:rPr lang="en-US"/>
              <a:t>Lack of :</a:t>
            </a:r>
            <a:endParaRPr/>
          </a:p>
          <a:p>
            <a:pPr marL="914400" lvl="1" indent="-317500" algn="l" rtl="0">
              <a:spcBef>
                <a:spcPts val="0"/>
              </a:spcBef>
              <a:spcAft>
                <a:spcPts val="0"/>
              </a:spcAft>
              <a:buSzPts val="1400"/>
              <a:buChar char="○"/>
            </a:pPr>
            <a:r>
              <a:rPr lang="en-US"/>
              <a:t>clarity about their role </a:t>
            </a:r>
            <a:endParaRPr/>
          </a:p>
          <a:p>
            <a:pPr marL="914400" lvl="1" indent="-317500" algn="l" rtl="0">
              <a:spcBef>
                <a:spcPts val="0"/>
              </a:spcBef>
              <a:spcAft>
                <a:spcPts val="0"/>
              </a:spcAft>
              <a:buSzPts val="1400"/>
              <a:buChar char="○"/>
            </a:pPr>
            <a:r>
              <a:rPr lang="en-US"/>
              <a:t>communication or conflict with other team members</a:t>
            </a:r>
            <a:endParaRPr/>
          </a:p>
          <a:p>
            <a:pPr marL="914400" lvl="1" indent="-317500" algn="l" rtl="0">
              <a:spcBef>
                <a:spcPts val="0"/>
              </a:spcBef>
              <a:spcAft>
                <a:spcPts val="0"/>
              </a:spcAft>
              <a:buSzPts val="1400"/>
              <a:buChar char="○"/>
            </a:pPr>
            <a:r>
              <a:rPr lang="en-US"/>
              <a:t>resources or administrative problems in program.</a:t>
            </a:r>
            <a:endParaRPr/>
          </a:p>
          <a:p>
            <a:pPr marL="457200" lvl="0" indent="-342900" algn="l" rtl="0">
              <a:spcBef>
                <a:spcPts val="0"/>
              </a:spcBef>
              <a:spcAft>
                <a:spcPts val="0"/>
              </a:spcAft>
              <a:buSzPts val="1800"/>
              <a:buChar char="●"/>
            </a:pPr>
            <a:r>
              <a:rPr lang="en-US"/>
              <a:t>Balancing their volunteer responsibilities with their personal or professional life.</a:t>
            </a:r>
            <a:endParaRPr/>
          </a:p>
          <a:p>
            <a:pPr marL="457200" lvl="0" indent="-342900" algn="l" rtl="0">
              <a:spcBef>
                <a:spcPts val="0"/>
              </a:spcBef>
              <a:spcAft>
                <a:spcPts val="0"/>
              </a:spcAft>
              <a:buSzPts val="1800"/>
              <a:buChar char="●"/>
            </a:pPr>
            <a:r>
              <a:rPr lang="en-US"/>
              <a:t>Stressors in personal life.</a:t>
            </a:r>
            <a:endParaRPr/>
          </a:p>
          <a:p>
            <a:pPr marL="457200" lvl="0" indent="-342900" algn="l" rtl="0">
              <a:spcBef>
                <a:spcPts val="0"/>
              </a:spcBef>
              <a:spcAft>
                <a:spcPts val="0"/>
              </a:spcAft>
              <a:buSzPts val="1800"/>
              <a:buChar char="●"/>
            </a:pPr>
            <a:r>
              <a:rPr lang="en-US"/>
              <a:t>Inadequate training </a:t>
            </a:r>
            <a:endParaRPr/>
          </a:p>
          <a:p>
            <a:pPr marL="457200" lvl="0" indent="-342900" algn="l" rtl="0">
              <a:spcBef>
                <a:spcPts val="0"/>
              </a:spcBef>
              <a:spcAft>
                <a:spcPts val="0"/>
              </a:spcAft>
              <a:buSzPts val="1800"/>
              <a:buChar char="●"/>
            </a:pPr>
            <a:r>
              <a:rPr lang="en-US"/>
              <a:t>Unrealistic expectations for themselves.</a:t>
            </a:r>
            <a:endParaRPr/>
          </a:p>
          <a:p>
            <a:pPr marL="457200" lvl="0" indent="-342900" algn="l" rtl="0">
              <a:spcBef>
                <a:spcPts val="0"/>
              </a:spcBef>
              <a:spcAft>
                <a:spcPts val="0"/>
              </a:spcAft>
              <a:buSzPts val="1800"/>
              <a:buChar char="●"/>
            </a:pPr>
            <a:r>
              <a:rPr lang="en-US"/>
              <a:t>The challenge of “being” with someone rather “doing “ for them.</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g28ed8e28d4c_0_444"/>
          <p:cNvSpPr txBox="1">
            <a:spLocks noGrp="1"/>
          </p:cNvSpPr>
          <p:nvPr>
            <p:ph type="title"/>
          </p:nvPr>
        </p:nvSpPr>
        <p:spPr>
          <a:xfrm>
            <a:off x="387900" y="610700"/>
            <a:ext cx="8368200" cy="914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a:t>4. The Role of The Volunteer On The Team</a:t>
            </a:r>
            <a:endParaRPr/>
          </a:p>
        </p:txBody>
      </p:sp>
      <p:sp>
        <p:nvSpPr>
          <p:cNvPr id="96" name="Google Shape;96;g28ed8e28d4c_0_444"/>
          <p:cNvSpPr txBox="1">
            <a:spLocks noGrp="1"/>
          </p:cNvSpPr>
          <p:nvPr>
            <p:ph type="body" idx="1"/>
          </p:nvPr>
        </p:nvSpPr>
        <p:spPr>
          <a:xfrm>
            <a:off x="387900" y="1986432"/>
            <a:ext cx="8368200" cy="4105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Arial"/>
              <a:buChar char="●"/>
            </a:pPr>
            <a:r>
              <a:rPr lang="en-US" sz="2400">
                <a:latin typeface="Arial"/>
                <a:ea typeface="Arial"/>
                <a:cs typeface="Arial"/>
                <a:sym typeface="Arial"/>
              </a:rPr>
              <a:t>Companionship and emotional support</a:t>
            </a:r>
            <a:endParaRPr sz="2400">
              <a:latin typeface="Arial"/>
              <a:ea typeface="Arial"/>
              <a:cs typeface="Arial"/>
              <a:sym typeface="Arial"/>
            </a:endParaRPr>
          </a:p>
          <a:p>
            <a:pPr marL="914400" lvl="1" indent="-355600" algn="l" rtl="0">
              <a:spcBef>
                <a:spcPts val="0"/>
              </a:spcBef>
              <a:spcAft>
                <a:spcPts val="0"/>
              </a:spcAft>
              <a:buSzPts val="2000"/>
              <a:buFont typeface="Arial"/>
              <a:buChar char="○"/>
            </a:pPr>
            <a:r>
              <a:rPr lang="en-US" sz="2000">
                <a:latin typeface="Arial"/>
                <a:ea typeface="Arial"/>
                <a:cs typeface="Arial"/>
                <a:sym typeface="Arial"/>
              </a:rPr>
              <a:t>Talk,listen to, and be there for the client.</a:t>
            </a:r>
            <a:endParaRPr sz="2000">
              <a:latin typeface="Arial"/>
              <a:ea typeface="Arial"/>
              <a:cs typeface="Arial"/>
              <a:sym typeface="Arial"/>
            </a:endParaRPr>
          </a:p>
          <a:p>
            <a:pPr marL="457200" lvl="0" indent="-381000" algn="l" rtl="0">
              <a:spcBef>
                <a:spcPts val="0"/>
              </a:spcBef>
              <a:spcAft>
                <a:spcPts val="0"/>
              </a:spcAft>
              <a:buSzPts val="2400"/>
              <a:buFont typeface="Arial"/>
              <a:buChar char="●"/>
            </a:pPr>
            <a:r>
              <a:rPr lang="en-US" sz="2400">
                <a:latin typeface="Arial"/>
                <a:ea typeface="Arial"/>
                <a:cs typeface="Arial"/>
                <a:sym typeface="Arial"/>
              </a:rPr>
              <a:t>Comfort</a:t>
            </a:r>
            <a:endParaRPr sz="2400">
              <a:latin typeface="Arial"/>
              <a:ea typeface="Arial"/>
              <a:cs typeface="Arial"/>
              <a:sym typeface="Arial"/>
            </a:endParaRPr>
          </a:p>
          <a:p>
            <a:pPr marL="457200" lvl="0" indent="-381000" algn="l" rtl="0">
              <a:spcBef>
                <a:spcPts val="0"/>
              </a:spcBef>
              <a:spcAft>
                <a:spcPts val="0"/>
              </a:spcAft>
              <a:buSzPts val="2400"/>
              <a:buFont typeface="Arial"/>
              <a:buChar char="●"/>
            </a:pPr>
            <a:r>
              <a:rPr lang="en-US" sz="2400">
                <a:latin typeface="Arial"/>
                <a:ea typeface="Arial"/>
                <a:cs typeface="Arial"/>
                <a:sym typeface="Arial"/>
              </a:rPr>
              <a:t>Encouragement</a:t>
            </a:r>
            <a:endParaRPr sz="2400">
              <a:latin typeface="Arial"/>
              <a:ea typeface="Arial"/>
              <a:cs typeface="Arial"/>
              <a:sym typeface="Arial"/>
            </a:endParaRPr>
          </a:p>
          <a:p>
            <a:pPr marL="457200" lvl="0" indent="-381000" algn="l" rtl="0">
              <a:spcBef>
                <a:spcPts val="0"/>
              </a:spcBef>
              <a:spcAft>
                <a:spcPts val="0"/>
              </a:spcAft>
              <a:buSzPts val="2400"/>
              <a:buFont typeface="Arial"/>
              <a:buChar char="●"/>
            </a:pPr>
            <a:r>
              <a:rPr lang="en-US" sz="2400">
                <a:latin typeface="Arial"/>
                <a:ea typeface="Arial"/>
                <a:cs typeface="Arial"/>
                <a:sym typeface="Arial"/>
              </a:rPr>
              <a:t>Practical assistance </a:t>
            </a:r>
            <a:endParaRPr sz="2400">
              <a:latin typeface="Arial"/>
              <a:ea typeface="Arial"/>
              <a:cs typeface="Arial"/>
              <a:sym typeface="Arial"/>
            </a:endParaRPr>
          </a:p>
          <a:p>
            <a:pPr marL="457200" lvl="0" indent="-381000" algn="l" rtl="0">
              <a:spcBef>
                <a:spcPts val="0"/>
              </a:spcBef>
              <a:spcAft>
                <a:spcPts val="0"/>
              </a:spcAft>
              <a:buSzPts val="2400"/>
              <a:buFont typeface="Arial"/>
              <a:buChar char="●"/>
            </a:pPr>
            <a:r>
              <a:rPr lang="en-US" sz="2400">
                <a:latin typeface="Arial"/>
                <a:ea typeface="Arial"/>
                <a:cs typeface="Arial"/>
                <a:sym typeface="Arial"/>
              </a:rPr>
              <a:t>Informational support</a:t>
            </a:r>
            <a:endParaRPr sz="2400">
              <a:latin typeface="Arial"/>
              <a:ea typeface="Arial"/>
              <a:cs typeface="Arial"/>
              <a:sym typeface="Arial"/>
            </a:endParaRPr>
          </a:p>
          <a:p>
            <a:pPr marL="457200" lvl="0" indent="-381000" algn="l" rtl="0">
              <a:spcBef>
                <a:spcPts val="0"/>
              </a:spcBef>
              <a:spcAft>
                <a:spcPts val="0"/>
              </a:spcAft>
              <a:buSzPts val="2400"/>
              <a:buFont typeface="Arial"/>
              <a:buChar char="●"/>
            </a:pPr>
            <a:r>
              <a:rPr lang="en-US" sz="2400">
                <a:latin typeface="Arial"/>
                <a:ea typeface="Arial"/>
                <a:cs typeface="Arial"/>
                <a:sym typeface="Arial"/>
              </a:rPr>
              <a:t>Respite care </a:t>
            </a:r>
            <a:endParaRPr sz="2400">
              <a:latin typeface="Arial"/>
              <a:ea typeface="Arial"/>
              <a:cs typeface="Arial"/>
              <a:sym typeface="Arial"/>
            </a:endParaRPr>
          </a:p>
          <a:p>
            <a:pPr marL="457200" lvl="0" indent="-381000" algn="l" rtl="0">
              <a:spcBef>
                <a:spcPts val="0"/>
              </a:spcBef>
              <a:spcAft>
                <a:spcPts val="0"/>
              </a:spcAft>
              <a:buSzPts val="2400"/>
              <a:buFont typeface="Arial"/>
              <a:buChar char="●"/>
            </a:pPr>
            <a:r>
              <a:rPr lang="en-US" sz="2400">
                <a:latin typeface="Arial"/>
                <a:ea typeface="Arial"/>
                <a:cs typeface="Arial"/>
                <a:sym typeface="Arial"/>
              </a:rPr>
              <a:t>Spiritual/religious support</a:t>
            </a:r>
            <a:endParaRPr sz="2400">
              <a:latin typeface="Arial"/>
              <a:ea typeface="Arial"/>
              <a:cs typeface="Arial"/>
              <a:sym typeface="Arial"/>
            </a:endParaRPr>
          </a:p>
          <a:p>
            <a:pPr marL="457200" lvl="0" indent="-381000" algn="l" rtl="0">
              <a:spcBef>
                <a:spcPts val="0"/>
              </a:spcBef>
              <a:spcAft>
                <a:spcPts val="0"/>
              </a:spcAft>
              <a:buSzPts val="2400"/>
              <a:buFont typeface="Arial"/>
              <a:buChar char="●"/>
            </a:pPr>
            <a:r>
              <a:rPr lang="en-US" sz="2400">
                <a:latin typeface="Arial"/>
                <a:ea typeface="Arial"/>
                <a:cs typeface="Arial"/>
                <a:sym typeface="Arial"/>
              </a:rPr>
              <a:t>Grief and bereavement support</a:t>
            </a:r>
            <a:endParaRPr sz="2400">
              <a:latin typeface="Arial"/>
              <a:ea typeface="Arial"/>
              <a:cs typeface="Arial"/>
              <a:sym typeface="Arial"/>
            </a:endParaRPr>
          </a:p>
          <a:p>
            <a:pPr marL="457200" lvl="0" indent="-381000" algn="l" rtl="0">
              <a:spcBef>
                <a:spcPts val="0"/>
              </a:spcBef>
              <a:spcAft>
                <a:spcPts val="0"/>
              </a:spcAft>
              <a:buSzPts val="2400"/>
              <a:buFont typeface="Arial"/>
              <a:buChar char="●"/>
            </a:pPr>
            <a:r>
              <a:rPr lang="en-US" sz="2400">
                <a:latin typeface="Arial"/>
                <a:ea typeface="Arial"/>
                <a:cs typeface="Arial"/>
                <a:sym typeface="Arial"/>
              </a:rPr>
              <a:t>Advocacy</a:t>
            </a:r>
            <a:endParaRPr sz="2400">
              <a:latin typeface="Arial"/>
              <a:ea typeface="Arial"/>
              <a:cs typeface="Arial"/>
              <a:sym typeface="Arial"/>
            </a:endParaRPr>
          </a:p>
          <a:p>
            <a:pPr marL="457200" lvl="0" indent="0" algn="l" rtl="0">
              <a:spcBef>
                <a:spcPts val="1200"/>
              </a:spcBef>
              <a:spcAft>
                <a:spcPts val="1200"/>
              </a:spcAft>
              <a:buNone/>
            </a:pPr>
            <a:endParaRPr sz="22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g2c0353c024b_0_237"/>
          <p:cNvSpPr txBox="1">
            <a:spLocks noGrp="1"/>
          </p:cNvSpPr>
          <p:nvPr>
            <p:ph type="title"/>
          </p:nvPr>
        </p:nvSpPr>
        <p:spPr>
          <a:xfrm>
            <a:off x="387900" y="610700"/>
            <a:ext cx="8368200" cy="914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a:t>Strategies to Manage Stress</a:t>
            </a:r>
            <a:endParaRPr/>
          </a:p>
        </p:txBody>
      </p:sp>
      <p:sp>
        <p:nvSpPr>
          <p:cNvPr id="436" name="Google Shape;436;g2c0353c024b_0_237"/>
          <p:cNvSpPr txBox="1">
            <a:spLocks noGrp="1"/>
          </p:cNvSpPr>
          <p:nvPr>
            <p:ph type="body" idx="1"/>
          </p:nvPr>
        </p:nvSpPr>
        <p:spPr>
          <a:xfrm>
            <a:off x="387900" y="1688400"/>
            <a:ext cx="8368200" cy="49257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US"/>
              <a:t>Reflection is an intricate part of self care. The things you can do for reflection are:</a:t>
            </a:r>
            <a:endParaRPr/>
          </a:p>
          <a:p>
            <a:pPr marL="457200" lvl="0" indent="-342900" algn="l" rtl="0">
              <a:spcBef>
                <a:spcPts val="1200"/>
              </a:spcBef>
              <a:spcAft>
                <a:spcPts val="0"/>
              </a:spcAft>
              <a:buSzPts val="1800"/>
              <a:buChar char="●"/>
            </a:pPr>
            <a:r>
              <a:rPr lang="en-US"/>
              <a:t>Journal</a:t>
            </a:r>
            <a:endParaRPr/>
          </a:p>
          <a:p>
            <a:pPr marL="457200" lvl="0" indent="-342900" algn="l" rtl="0">
              <a:spcBef>
                <a:spcPts val="0"/>
              </a:spcBef>
              <a:spcAft>
                <a:spcPts val="0"/>
              </a:spcAft>
              <a:buSzPts val="1800"/>
              <a:buChar char="●"/>
            </a:pPr>
            <a:r>
              <a:rPr lang="en-US"/>
              <a:t>Talk to friend.</a:t>
            </a:r>
            <a:endParaRPr/>
          </a:p>
          <a:p>
            <a:pPr marL="0" lvl="0" indent="0" algn="l" rtl="0">
              <a:spcBef>
                <a:spcPts val="1200"/>
              </a:spcBef>
              <a:spcAft>
                <a:spcPts val="0"/>
              </a:spcAft>
              <a:buNone/>
            </a:pPr>
            <a:r>
              <a:rPr lang="en-US"/>
              <a:t>Have a supportive network of people and resources around you who:</a:t>
            </a:r>
            <a:endParaRPr/>
          </a:p>
          <a:p>
            <a:pPr marL="457200" lvl="0" indent="-342900" algn="l" rtl="0">
              <a:spcBef>
                <a:spcPts val="1200"/>
              </a:spcBef>
              <a:spcAft>
                <a:spcPts val="0"/>
              </a:spcAft>
              <a:buSzPts val="1800"/>
              <a:buChar char="●"/>
            </a:pPr>
            <a:r>
              <a:rPr lang="en-US"/>
              <a:t>Accept you unconditionally.</a:t>
            </a:r>
            <a:endParaRPr/>
          </a:p>
          <a:p>
            <a:pPr marL="457200" lvl="0" indent="-342900" algn="l" rtl="0">
              <a:spcBef>
                <a:spcPts val="0"/>
              </a:spcBef>
              <a:spcAft>
                <a:spcPts val="0"/>
              </a:spcAft>
              <a:buSzPts val="1800"/>
              <a:buChar char="●"/>
            </a:pPr>
            <a:r>
              <a:rPr lang="en-US"/>
              <a:t>Can share with at a deep level.</a:t>
            </a:r>
            <a:endParaRPr/>
          </a:p>
          <a:p>
            <a:pPr marL="0" lvl="0" indent="0" algn="l" rtl="0">
              <a:spcBef>
                <a:spcPts val="1200"/>
              </a:spcBef>
              <a:spcAft>
                <a:spcPts val="0"/>
              </a:spcAft>
              <a:buNone/>
            </a:pPr>
            <a:r>
              <a:rPr lang="en-US"/>
              <a:t>Have fun and refresh your soul by:</a:t>
            </a:r>
            <a:endParaRPr/>
          </a:p>
          <a:p>
            <a:pPr marL="457200" lvl="0" indent="-342900" algn="l" rtl="0">
              <a:spcBef>
                <a:spcPts val="1200"/>
              </a:spcBef>
              <a:spcAft>
                <a:spcPts val="0"/>
              </a:spcAft>
              <a:buSzPts val="1800"/>
              <a:buChar char="●"/>
            </a:pPr>
            <a:r>
              <a:rPr lang="en-US"/>
              <a:t>Exercise</a:t>
            </a:r>
            <a:endParaRPr/>
          </a:p>
          <a:p>
            <a:pPr marL="457200" lvl="0" indent="-342900" algn="l" rtl="0">
              <a:spcBef>
                <a:spcPts val="0"/>
              </a:spcBef>
              <a:spcAft>
                <a:spcPts val="0"/>
              </a:spcAft>
              <a:buSzPts val="1800"/>
              <a:buChar char="●"/>
            </a:pPr>
            <a:r>
              <a:rPr lang="en-US"/>
              <a:t>Reading</a:t>
            </a:r>
            <a:endParaRPr/>
          </a:p>
          <a:p>
            <a:pPr marL="457200" lvl="0" indent="-342900" algn="l" rtl="0">
              <a:spcBef>
                <a:spcPts val="0"/>
              </a:spcBef>
              <a:spcAft>
                <a:spcPts val="0"/>
              </a:spcAft>
              <a:buSzPts val="1800"/>
              <a:buChar char="●"/>
            </a:pPr>
            <a:r>
              <a:rPr lang="en-US"/>
              <a:t>Painting</a:t>
            </a:r>
            <a:endParaRPr/>
          </a:p>
          <a:p>
            <a:pPr marL="457200" lvl="0" indent="-342900" algn="l" rtl="0">
              <a:spcBef>
                <a:spcPts val="0"/>
              </a:spcBef>
              <a:spcAft>
                <a:spcPts val="0"/>
              </a:spcAft>
              <a:buSzPts val="1800"/>
              <a:buChar char="●"/>
            </a:pPr>
            <a:r>
              <a:rPr lang="en-US"/>
              <a:t>Relax</a:t>
            </a:r>
            <a:endParaRPr/>
          </a:p>
          <a:p>
            <a:pPr marL="457200" lvl="0" indent="-342900" algn="l" rtl="0">
              <a:spcBef>
                <a:spcPts val="0"/>
              </a:spcBef>
              <a:spcAft>
                <a:spcPts val="0"/>
              </a:spcAft>
              <a:buSzPts val="1800"/>
              <a:buChar char="●"/>
            </a:pPr>
            <a:r>
              <a:rPr lang="en-US"/>
              <a:t>Anything that you can do to relieve your stress that’s healthiest for you.</a:t>
            </a:r>
            <a:endParaRPr/>
          </a:p>
          <a:p>
            <a:pPr marL="0" lvl="0" indent="0" algn="l" rtl="0">
              <a:spcBef>
                <a:spcPts val="1200"/>
              </a:spcBef>
              <a:spcAft>
                <a:spcPts val="1200"/>
              </a:spcAft>
              <a:buNone/>
            </a:pP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g2c0353c024b_0_242"/>
          <p:cNvSpPr txBox="1">
            <a:spLocks noGrp="1"/>
          </p:cNvSpPr>
          <p:nvPr>
            <p:ph type="title"/>
          </p:nvPr>
        </p:nvSpPr>
        <p:spPr>
          <a:xfrm>
            <a:off x="387900" y="680325"/>
            <a:ext cx="8368200" cy="914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a:t>Strategies to Manage Stress Cont’d</a:t>
            </a:r>
            <a:endParaRPr/>
          </a:p>
        </p:txBody>
      </p:sp>
      <p:sp>
        <p:nvSpPr>
          <p:cNvPr id="442" name="Google Shape;442;g2c0353c024b_0_242"/>
          <p:cNvSpPr txBox="1">
            <a:spLocks noGrp="1"/>
          </p:cNvSpPr>
          <p:nvPr>
            <p:ph type="body" idx="1"/>
          </p:nvPr>
        </p:nvSpPr>
        <p:spPr>
          <a:xfrm>
            <a:off x="387900" y="1595025"/>
            <a:ext cx="8368200" cy="52629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None/>
            </a:pPr>
            <a:r>
              <a:rPr lang="en-US" sz="2200"/>
              <a:t> </a:t>
            </a:r>
            <a:r>
              <a:rPr lang="en-US" sz="2000"/>
              <a:t>Revisit Boundaries:</a:t>
            </a:r>
            <a:endParaRPr sz="2000"/>
          </a:p>
          <a:p>
            <a:pPr marL="0" lvl="0" indent="0" algn="l" rtl="0">
              <a:lnSpc>
                <a:spcPct val="95000"/>
              </a:lnSpc>
              <a:spcBef>
                <a:spcPts val="1200"/>
              </a:spcBef>
              <a:spcAft>
                <a:spcPts val="0"/>
              </a:spcAft>
              <a:buNone/>
            </a:pPr>
            <a:r>
              <a:rPr lang="en-US" sz="2000"/>
              <a:t>It Is important to set boundaries with the person and family to:</a:t>
            </a:r>
            <a:endParaRPr sz="2000"/>
          </a:p>
          <a:p>
            <a:pPr marL="457200" lvl="0" indent="-355600" algn="l" rtl="0">
              <a:lnSpc>
                <a:spcPct val="95000"/>
              </a:lnSpc>
              <a:spcBef>
                <a:spcPts val="1200"/>
              </a:spcBef>
              <a:spcAft>
                <a:spcPts val="0"/>
              </a:spcAft>
              <a:buSzPts val="2000"/>
              <a:buChar char="●"/>
            </a:pPr>
            <a:r>
              <a:rPr lang="en-US" sz="2000"/>
              <a:t>Define your role and what you can and cannot do.</a:t>
            </a:r>
            <a:endParaRPr sz="2000"/>
          </a:p>
          <a:p>
            <a:pPr marL="0" lvl="0" indent="0" algn="l" rtl="0">
              <a:lnSpc>
                <a:spcPct val="95000"/>
              </a:lnSpc>
              <a:spcBef>
                <a:spcPts val="1200"/>
              </a:spcBef>
              <a:spcAft>
                <a:spcPts val="0"/>
              </a:spcAft>
              <a:buNone/>
            </a:pPr>
            <a:r>
              <a:rPr lang="en-US" sz="2000"/>
              <a:t>If you don’t set or keep your boundaries you may find yourself becoming overwhelmed and resentful.</a:t>
            </a:r>
            <a:endParaRPr sz="2000"/>
          </a:p>
          <a:p>
            <a:pPr marL="0" lvl="0" indent="0" algn="l" rtl="0">
              <a:lnSpc>
                <a:spcPct val="95000"/>
              </a:lnSpc>
              <a:spcBef>
                <a:spcPts val="1200"/>
              </a:spcBef>
              <a:spcAft>
                <a:spcPts val="0"/>
              </a:spcAft>
              <a:buNone/>
            </a:pPr>
            <a:r>
              <a:rPr lang="en-US" sz="2000"/>
              <a:t>Personal boundaries imply meeting your own needs before meeting the needs of others.</a:t>
            </a:r>
            <a:endParaRPr sz="2000"/>
          </a:p>
          <a:p>
            <a:pPr marL="0" lvl="0" indent="0" algn="l" rtl="0">
              <a:lnSpc>
                <a:spcPct val="95000"/>
              </a:lnSpc>
              <a:spcBef>
                <a:spcPts val="1200"/>
              </a:spcBef>
              <a:spcAft>
                <a:spcPts val="0"/>
              </a:spcAft>
              <a:buNone/>
            </a:pPr>
            <a:r>
              <a:rPr lang="en-US" sz="2000"/>
              <a:t>Remember!:Boundaries are not selfish, but a way to stay healthy.</a:t>
            </a:r>
            <a:endParaRPr sz="2000"/>
          </a:p>
          <a:p>
            <a:pPr marL="0" lvl="0" indent="0" algn="l" rtl="0">
              <a:lnSpc>
                <a:spcPct val="95000"/>
              </a:lnSpc>
              <a:spcBef>
                <a:spcPts val="1200"/>
              </a:spcBef>
              <a:spcAft>
                <a:spcPts val="0"/>
              </a:spcAft>
              <a:buNone/>
            </a:pPr>
            <a:r>
              <a:rPr lang="en-US" sz="2000"/>
              <a:t>If you feel you are stuck or overwhelmed take some time to:</a:t>
            </a:r>
            <a:endParaRPr sz="2000"/>
          </a:p>
          <a:p>
            <a:pPr marL="457200" lvl="0" indent="-355600" algn="l" rtl="0">
              <a:lnSpc>
                <a:spcPct val="95000"/>
              </a:lnSpc>
              <a:spcBef>
                <a:spcPts val="1200"/>
              </a:spcBef>
              <a:spcAft>
                <a:spcPts val="0"/>
              </a:spcAft>
              <a:buSzPts val="2000"/>
              <a:buChar char="●"/>
            </a:pPr>
            <a:r>
              <a:rPr lang="en-US" sz="2000"/>
              <a:t>Stop</a:t>
            </a:r>
            <a:endParaRPr sz="2000"/>
          </a:p>
          <a:p>
            <a:pPr marL="457200" lvl="0" indent="-355600" algn="l" rtl="0">
              <a:lnSpc>
                <a:spcPct val="95000"/>
              </a:lnSpc>
              <a:spcBef>
                <a:spcPts val="0"/>
              </a:spcBef>
              <a:spcAft>
                <a:spcPts val="0"/>
              </a:spcAft>
              <a:buSzPts val="2000"/>
              <a:buChar char="●"/>
            </a:pPr>
            <a:r>
              <a:rPr lang="en-US" sz="2000"/>
              <a:t>Rest</a:t>
            </a:r>
            <a:endParaRPr sz="2000"/>
          </a:p>
          <a:p>
            <a:pPr marL="457200" lvl="0" indent="-355600" algn="l" rtl="0">
              <a:lnSpc>
                <a:spcPct val="95000"/>
              </a:lnSpc>
              <a:spcBef>
                <a:spcPts val="0"/>
              </a:spcBef>
              <a:spcAft>
                <a:spcPts val="0"/>
              </a:spcAft>
              <a:buSzPts val="2000"/>
              <a:buChar char="●"/>
            </a:pPr>
            <a:r>
              <a:rPr lang="en-US" sz="2000"/>
              <a:t>Assess your needs.</a:t>
            </a:r>
            <a:endParaRPr sz="20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g2c0353c024b_0_253"/>
          <p:cNvSpPr txBox="1">
            <a:spLocks noGrp="1"/>
          </p:cNvSpPr>
          <p:nvPr>
            <p:ph type="title"/>
          </p:nvPr>
        </p:nvSpPr>
        <p:spPr>
          <a:xfrm>
            <a:off x="387900" y="740800"/>
            <a:ext cx="2808000" cy="100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a:t>The Volunteer Self Care Kit </a:t>
            </a:r>
            <a:endParaRPr/>
          </a:p>
        </p:txBody>
      </p:sp>
      <p:sp>
        <p:nvSpPr>
          <p:cNvPr id="448" name="Google Shape;448;g2c0353c024b_0_253"/>
          <p:cNvSpPr txBox="1">
            <a:spLocks noGrp="1"/>
          </p:cNvSpPr>
          <p:nvPr>
            <p:ph type="body" idx="1"/>
          </p:nvPr>
        </p:nvSpPr>
        <p:spPr>
          <a:xfrm>
            <a:off x="318275" y="1951328"/>
            <a:ext cx="3528600" cy="4732500"/>
          </a:xfrm>
          <a:prstGeom prst="rect">
            <a:avLst/>
          </a:prstGeom>
        </p:spPr>
        <p:txBody>
          <a:bodyPr spcFirstLastPara="1" wrap="square" lIns="91425" tIns="91425" rIns="91425" bIns="91425" anchor="t" anchorCtr="0">
            <a:normAutofit/>
          </a:bodyPr>
          <a:lstStyle/>
          <a:p>
            <a:pPr marL="457200" lvl="0" indent="-323850" algn="l" rtl="0">
              <a:spcBef>
                <a:spcPts val="0"/>
              </a:spcBef>
              <a:spcAft>
                <a:spcPts val="0"/>
              </a:spcAft>
              <a:buSzPts val="1500"/>
              <a:buChar char="●"/>
            </a:pPr>
            <a:r>
              <a:rPr lang="en-US" sz="1500"/>
              <a:t>Be gentle with yourself</a:t>
            </a:r>
            <a:endParaRPr sz="1500"/>
          </a:p>
          <a:p>
            <a:pPr marL="457200" lvl="0" indent="-323850" algn="l" rtl="0">
              <a:spcBef>
                <a:spcPts val="0"/>
              </a:spcBef>
              <a:spcAft>
                <a:spcPts val="0"/>
              </a:spcAft>
              <a:buSzPts val="1500"/>
              <a:buChar char="●"/>
            </a:pPr>
            <a:r>
              <a:rPr lang="en-US" sz="1500"/>
              <a:t>Ask for help when you need it.</a:t>
            </a:r>
            <a:endParaRPr sz="1500"/>
          </a:p>
          <a:p>
            <a:pPr marL="457200" lvl="0" indent="-323850" algn="l" rtl="0">
              <a:spcBef>
                <a:spcPts val="0"/>
              </a:spcBef>
              <a:spcAft>
                <a:spcPts val="0"/>
              </a:spcAft>
              <a:buSzPts val="1500"/>
              <a:buChar char="●"/>
            </a:pPr>
            <a:r>
              <a:rPr lang="en-US" sz="1500"/>
              <a:t>Give timely support, encouragement and praise to others on the team and learn to accept it for yourself.</a:t>
            </a:r>
            <a:endParaRPr sz="1500"/>
          </a:p>
          <a:p>
            <a:pPr marL="457200" lvl="0" indent="-323850" algn="l" rtl="0">
              <a:spcBef>
                <a:spcPts val="0"/>
              </a:spcBef>
              <a:spcAft>
                <a:spcPts val="0"/>
              </a:spcAft>
              <a:buSzPts val="1500"/>
              <a:buChar char="●"/>
            </a:pPr>
            <a:r>
              <a:rPr lang="en-US" sz="1500"/>
              <a:t>Value the relationships you have</a:t>
            </a:r>
            <a:endParaRPr sz="1500"/>
          </a:p>
          <a:p>
            <a:pPr marL="457200" lvl="0" indent="-323850" algn="l" rtl="0">
              <a:spcBef>
                <a:spcPts val="0"/>
              </a:spcBef>
              <a:spcAft>
                <a:spcPts val="0"/>
              </a:spcAft>
              <a:buSzPts val="1500"/>
              <a:buChar char="●"/>
            </a:pPr>
            <a:r>
              <a:rPr lang="en-US" sz="1500"/>
              <a:t>Get to know your own strengths.</a:t>
            </a:r>
            <a:endParaRPr sz="1500"/>
          </a:p>
          <a:p>
            <a:pPr marL="457200" lvl="0" indent="-323850" algn="l" rtl="0">
              <a:spcBef>
                <a:spcPts val="0"/>
              </a:spcBef>
              <a:spcAft>
                <a:spcPts val="0"/>
              </a:spcAft>
              <a:buSzPts val="1500"/>
              <a:buChar char="●"/>
            </a:pPr>
            <a:r>
              <a:rPr lang="en-US" sz="1500"/>
              <a:t>Learn to recognize tbe difference between complaining that relieves and complaining that reinforces stress.</a:t>
            </a:r>
            <a:endParaRPr sz="1500"/>
          </a:p>
          <a:p>
            <a:pPr marL="457200" lvl="0" indent="-323850" algn="l" rtl="0">
              <a:spcBef>
                <a:spcPts val="0"/>
              </a:spcBef>
              <a:spcAft>
                <a:spcPts val="0"/>
              </a:spcAft>
              <a:buSzPts val="1500"/>
              <a:buChar char="●"/>
            </a:pPr>
            <a:r>
              <a:rPr lang="en-US" sz="1500"/>
              <a:t>Let off steam</a:t>
            </a:r>
            <a:endParaRPr sz="1500"/>
          </a:p>
          <a:p>
            <a:pPr marL="457200" lvl="0" indent="-323850" algn="l" rtl="0">
              <a:spcBef>
                <a:spcPts val="0"/>
              </a:spcBef>
              <a:spcAft>
                <a:spcPts val="0"/>
              </a:spcAft>
              <a:buSzPts val="1500"/>
              <a:buChar char="●"/>
            </a:pPr>
            <a:r>
              <a:rPr lang="en-US" sz="1500"/>
              <a:t>Change routine</a:t>
            </a:r>
            <a:endParaRPr sz="1500"/>
          </a:p>
          <a:p>
            <a:pPr marL="457200" lvl="0" indent="-323850" algn="l" rtl="0">
              <a:spcBef>
                <a:spcPts val="0"/>
              </a:spcBef>
              <a:spcAft>
                <a:spcPts val="0"/>
              </a:spcAft>
              <a:buSzPts val="1500"/>
              <a:buChar char="●"/>
            </a:pPr>
            <a:r>
              <a:rPr lang="en-US" sz="1500"/>
              <a:t>Practice saying “no” so that you can set limits when you need to.</a:t>
            </a:r>
            <a:endParaRPr sz="1500"/>
          </a:p>
          <a:p>
            <a:pPr marL="457200" lvl="0" indent="-323850" algn="l" rtl="0">
              <a:spcBef>
                <a:spcPts val="0"/>
              </a:spcBef>
              <a:spcAft>
                <a:spcPts val="0"/>
              </a:spcAft>
              <a:buSzPts val="1500"/>
              <a:buChar char="●"/>
            </a:pPr>
            <a:r>
              <a:rPr lang="en-US" sz="1500"/>
              <a:t>Take a step back.</a:t>
            </a:r>
            <a:endParaRPr sz="1500"/>
          </a:p>
        </p:txBody>
      </p:sp>
      <p:pic>
        <p:nvPicPr>
          <p:cNvPr id="449" name="Google Shape;449;g2c0353c024b_0_253"/>
          <p:cNvPicPr preferRelativeResize="0"/>
          <p:nvPr/>
        </p:nvPicPr>
        <p:blipFill>
          <a:blip r:embed="rId3">
            <a:alphaModFix/>
          </a:blip>
          <a:stretch>
            <a:fillRect/>
          </a:stretch>
        </p:blipFill>
        <p:spPr>
          <a:xfrm>
            <a:off x="4765125" y="2067075"/>
            <a:ext cx="3972850" cy="397285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g2c0353c024b_0_247"/>
          <p:cNvSpPr txBox="1">
            <a:spLocks noGrp="1"/>
          </p:cNvSpPr>
          <p:nvPr>
            <p:ph type="title"/>
          </p:nvPr>
        </p:nvSpPr>
        <p:spPr>
          <a:xfrm>
            <a:off x="550400" y="5648092"/>
            <a:ext cx="8222100" cy="12099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US"/>
              <a:t>You Made It!</a:t>
            </a:r>
            <a:endParaRPr/>
          </a:p>
        </p:txBody>
      </p:sp>
      <p:pic>
        <p:nvPicPr>
          <p:cNvPr id="455" name="Google Shape;455;g2c0353c024b_0_247"/>
          <p:cNvPicPr preferRelativeResize="0"/>
          <p:nvPr/>
        </p:nvPicPr>
        <p:blipFill>
          <a:blip r:embed="rId3">
            <a:alphaModFix/>
          </a:blip>
          <a:stretch>
            <a:fillRect/>
          </a:stretch>
        </p:blipFill>
        <p:spPr>
          <a:xfrm>
            <a:off x="0" y="0"/>
            <a:ext cx="9144000" cy="61443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28ed8e28d4c_0_449"/>
          <p:cNvSpPr txBox="1">
            <a:spLocks noGrp="1"/>
          </p:cNvSpPr>
          <p:nvPr>
            <p:ph type="title"/>
          </p:nvPr>
        </p:nvSpPr>
        <p:spPr>
          <a:xfrm>
            <a:off x="387900" y="610700"/>
            <a:ext cx="8368200" cy="9147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US"/>
              <a:t>5.  Who Makes a Good Hospice Palliative Care Volunteer?</a:t>
            </a:r>
            <a:endParaRPr/>
          </a:p>
        </p:txBody>
      </p:sp>
      <p:sp>
        <p:nvSpPr>
          <p:cNvPr id="102" name="Google Shape;102;g28ed8e28d4c_0_449"/>
          <p:cNvSpPr txBox="1">
            <a:spLocks noGrp="1"/>
          </p:cNvSpPr>
          <p:nvPr>
            <p:ph type="body" idx="1"/>
          </p:nvPr>
        </p:nvSpPr>
        <p:spPr>
          <a:xfrm>
            <a:off x="387900" y="1777332"/>
            <a:ext cx="8368200" cy="41052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852"/>
              <a:buNone/>
            </a:pPr>
            <a:r>
              <a:rPr lang="en-US" sz="1795">
                <a:latin typeface="Arial"/>
                <a:ea typeface="Arial"/>
                <a:cs typeface="Arial"/>
                <a:sym typeface="Arial"/>
              </a:rPr>
              <a:t>Characteristics of a good hospice volunteer:</a:t>
            </a:r>
            <a:endParaRPr sz="1795">
              <a:latin typeface="Arial"/>
              <a:ea typeface="Arial"/>
              <a:cs typeface="Arial"/>
              <a:sym typeface="Arial"/>
            </a:endParaRPr>
          </a:p>
          <a:p>
            <a:pPr marL="457200" lvl="0" indent="-347503" algn="l" rtl="0">
              <a:lnSpc>
                <a:spcPct val="95000"/>
              </a:lnSpc>
              <a:spcBef>
                <a:spcPts val="1200"/>
              </a:spcBef>
              <a:spcAft>
                <a:spcPts val="0"/>
              </a:spcAft>
              <a:buSzPts val="1873"/>
              <a:buFont typeface="Arial"/>
              <a:buChar char="●"/>
            </a:pPr>
            <a:r>
              <a:rPr lang="en-US" sz="1872">
                <a:latin typeface="Arial"/>
                <a:ea typeface="Arial"/>
                <a:cs typeface="Arial"/>
                <a:sym typeface="Arial"/>
              </a:rPr>
              <a:t>Good Listeners</a:t>
            </a:r>
            <a:endParaRPr sz="1872">
              <a:latin typeface="Arial"/>
              <a:ea typeface="Arial"/>
              <a:cs typeface="Arial"/>
              <a:sym typeface="Arial"/>
            </a:endParaRPr>
          </a:p>
          <a:p>
            <a:pPr marL="914400" lvl="1" indent="-347503" algn="l" rtl="0">
              <a:lnSpc>
                <a:spcPct val="95000"/>
              </a:lnSpc>
              <a:spcBef>
                <a:spcPts val="0"/>
              </a:spcBef>
              <a:spcAft>
                <a:spcPts val="0"/>
              </a:spcAft>
              <a:buSzPts val="1873"/>
              <a:buFont typeface="Arial"/>
              <a:buChar char="○"/>
            </a:pPr>
            <a:r>
              <a:rPr lang="en-US" sz="1872">
                <a:latin typeface="Arial"/>
                <a:ea typeface="Arial"/>
                <a:cs typeface="Arial"/>
                <a:sym typeface="Arial"/>
              </a:rPr>
              <a:t>Being comfortable with silence and active listening </a:t>
            </a:r>
            <a:endParaRPr sz="1872">
              <a:latin typeface="Arial"/>
              <a:ea typeface="Arial"/>
              <a:cs typeface="Arial"/>
              <a:sym typeface="Arial"/>
            </a:endParaRPr>
          </a:p>
          <a:p>
            <a:pPr marL="457200" lvl="0" indent="-347503" algn="l" rtl="0">
              <a:lnSpc>
                <a:spcPct val="95000"/>
              </a:lnSpc>
              <a:spcBef>
                <a:spcPts val="0"/>
              </a:spcBef>
              <a:spcAft>
                <a:spcPts val="0"/>
              </a:spcAft>
              <a:buSzPts val="1873"/>
              <a:buFont typeface="Arial"/>
              <a:buChar char="●"/>
            </a:pPr>
            <a:r>
              <a:rPr lang="en-US" sz="1872">
                <a:latin typeface="Arial"/>
                <a:ea typeface="Arial"/>
                <a:cs typeface="Arial"/>
                <a:sym typeface="Arial"/>
              </a:rPr>
              <a:t>Empathetic</a:t>
            </a:r>
            <a:endParaRPr sz="1872">
              <a:latin typeface="Arial"/>
              <a:ea typeface="Arial"/>
              <a:cs typeface="Arial"/>
              <a:sym typeface="Arial"/>
            </a:endParaRPr>
          </a:p>
          <a:p>
            <a:pPr marL="914400" lvl="1" indent="-347503" algn="l" rtl="0">
              <a:lnSpc>
                <a:spcPct val="95000"/>
              </a:lnSpc>
              <a:spcBef>
                <a:spcPts val="0"/>
              </a:spcBef>
              <a:spcAft>
                <a:spcPts val="0"/>
              </a:spcAft>
              <a:buSzPts val="1873"/>
              <a:buFont typeface="Arial"/>
              <a:buChar char="○"/>
            </a:pPr>
            <a:r>
              <a:rPr lang="en-US" sz="1872">
                <a:latin typeface="Arial"/>
                <a:ea typeface="Arial"/>
                <a:cs typeface="Arial"/>
                <a:sym typeface="Arial"/>
              </a:rPr>
              <a:t>Compassion and concern for others</a:t>
            </a:r>
            <a:endParaRPr sz="1872">
              <a:latin typeface="Arial"/>
              <a:ea typeface="Arial"/>
              <a:cs typeface="Arial"/>
              <a:sym typeface="Arial"/>
            </a:endParaRPr>
          </a:p>
          <a:p>
            <a:pPr marL="457200" lvl="0" indent="-347503" algn="l" rtl="0">
              <a:lnSpc>
                <a:spcPct val="95000"/>
              </a:lnSpc>
              <a:spcBef>
                <a:spcPts val="0"/>
              </a:spcBef>
              <a:spcAft>
                <a:spcPts val="0"/>
              </a:spcAft>
              <a:buSzPts val="1873"/>
              <a:buFont typeface="Arial"/>
              <a:buChar char="●"/>
            </a:pPr>
            <a:r>
              <a:rPr lang="en-US" sz="1872">
                <a:latin typeface="Arial"/>
                <a:ea typeface="Arial"/>
                <a:cs typeface="Arial"/>
                <a:sym typeface="Arial"/>
              </a:rPr>
              <a:t>Extroverted</a:t>
            </a:r>
            <a:endParaRPr sz="1872">
              <a:latin typeface="Arial"/>
              <a:ea typeface="Arial"/>
              <a:cs typeface="Arial"/>
              <a:sym typeface="Arial"/>
            </a:endParaRPr>
          </a:p>
          <a:p>
            <a:pPr marL="914400" lvl="1" indent="-347503" algn="l" rtl="0">
              <a:lnSpc>
                <a:spcPct val="95000"/>
              </a:lnSpc>
              <a:spcBef>
                <a:spcPts val="0"/>
              </a:spcBef>
              <a:spcAft>
                <a:spcPts val="0"/>
              </a:spcAft>
              <a:buSzPts val="1873"/>
              <a:buFont typeface="Arial"/>
              <a:buChar char="○"/>
            </a:pPr>
            <a:r>
              <a:rPr lang="en-US" sz="1872">
                <a:latin typeface="Arial"/>
                <a:ea typeface="Arial"/>
                <a:cs typeface="Arial"/>
                <a:sym typeface="Arial"/>
              </a:rPr>
              <a:t>Sociable,warm,friendly</a:t>
            </a:r>
            <a:endParaRPr sz="1872">
              <a:latin typeface="Arial"/>
              <a:ea typeface="Arial"/>
              <a:cs typeface="Arial"/>
              <a:sym typeface="Arial"/>
            </a:endParaRPr>
          </a:p>
          <a:p>
            <a:pPr marL="457200" lvl="0" indent="-347503" algn="l" rtl="0">
              <a:lnSpc>
                <a:spcPct val="95000"/>
              </a:lnSpc>
              <a:spcBef>
                <a:spcPts val="0"/>
              </a:spcBef>
              <a:spcAft>
                <a:spcPts val="0"/>
              </a:spcAft>
              <a:buSzPts val="1873"/>
              <a:buFont typeface="Arial"/>
              <a:buChar char="●"/>
            </a:pPr>
            <a:r>
              <a:rPr lang="en-US" sz="1872">
                <a:latin typeface="Arial"/>
                <a:ea typeface="Arial"/>
                <a:cs typeface="Arial"/>
                <a:sym typeface="Arial"/>
              </a:rPr>
              <a:t>Agreeable </a:t>
            </a:r>
            <a:endParaRPr sz="1872">
              <a:latin typeface="Arial"/>
              <a:ea typeface="Arial"/>
              <a:cs typeface="Arial"/>
              <a:sym typeface="Arial"/>
            </a:endParaRPr>
          </a:p>
          <a:p>
            <a:pPr marL="914400" lvl="1" indent="-347503" algn="l" rtl="0">
              <a:lnSpc>
                <a:spcPct val="95000"/>
              </a:lnSpc>
              <a:spcBef>
                <a:spcPts val="0"/>
              </a:spcBef>
              <a:spcAft>
                <a:spcPts val="0"/>
              </a:spcAft>
              <a:buSzPts val="1873"/>
              <a:buFont typeface="Arial"/>
              <a:buChar char="○"/>
            </a:pPr>
            <a:r>
              <a:rPr lang="en-US" sz="1872">
                <a:latin typeface="Arial"/>
                <a:ea typeface="Arial"/>
                <a:cs typeface="Arial"/>
                <a:sym typeface="Arial"/>
              </a:rPr>
              <a:t>Altruistic and trustworthy</a:t>
            </a:r>
            <a:endParaRPr sz="1872">
              <a:latin typeface="Arial"/>
              <a:ea typeface="Arial"/>
              <a:cs typeface="Arial"/>
              <a:sym typeface="Arial"/>
            </a:endParaRPr>
          </a:p>
          <a:p>
            <a:pPr marL="457200" lvl="0" indent="-347503" algn="l" rtl="0">
              <a:lnSpc>
                <a:spcPct val="95000"/>
              </a:lnSpc>
              <a:spcBef>
                <a:spcPts val="0"/>
              </a:spcBef>
              <a:spcAft>
                <a:spcPts val="0"/>
              </a:spcAft>
              <a:buSzPts val="1873"/>
              <a:buFont typeface="Arial"/>
              <a:buChar char="●"/>
            </a:pPr>
            <a:r>
              <a:rPr lang="en-US" sz="1872">
                <a:latin typeface="Arial"/>
                <a:ea typeface="Arial"/>
                <a:cs typeface="Arial"/>
                <a:sym typeface="Arial"/>
              </a:rPr>
              <a:t>Open and Non Judgemental</a:t>
            </a:r>
            <a:endParaRPr sz="1872">
              <a:latin typeface="Arial"/>
              <a:ea typeface="Arial"/>
              <a:cs typeface="Arial"/>
              <a:sym typeface="Arial"/>
            </a:endParaRPr>
          </a:p>
          <a:p>
            <a:pPr marL="457200" lvl="0" indent="-347503" algn="l" rtl="0">
              <a:lnSpc>
                <a:spcPct val="95000"/>
              </a:lnSpc>
              <a:spcBef>
                <a:spcPts val="0"/>
              </a:spcBef>
              <a:spcAft>
                <a:spcPts val="0"/>
              </a:spcAft>
              <a:buSzPts val="1873"/>
              <a:buFont typeface="Arial"/>
              <a:buChar char="●"/>
            </a:pPr>
            <a:r>
              <a:rPr lang="en-US" sz="1872">
                <a:latin typeface="Arial"/>
                <a:ea typeface="Arial"/>
                <a:cs typeface="Arial"/>
                <a:sym typeface="Arial"/>
              </a:rPr>
              <a:t>Culturally sensitive</a:t>
            </a:r>
            <a:endParaRPr sz="1872">
              <a:latin typeface="Arial"/>
              <a:ea typeface="Arial"/>
              <a:cs typeface="Arial"/>
              <a:sym typeface="Arial"/>
            </a:endParaRPr>
          </a:p>
          <a:p>
            <a:pPr marL="914400" lvl="1" indent="-347503" algn="l" rtl="0">
              <a:lnSpc>
                <a:spcPct val="95000"/>
              </a:lnSpc>
              <a:spcBef>
                <a:spcPts val="0"/>
              </a:spcBef>
              <a:spcAft>
                <a:spcPts val="0"/>
              </a:spcAft>
              <a:buSzPts val="1873"/>
              <a:buFont typeface="Arial"/>
              <a:buChar char="○"/>
            </a:pPr>
            <a:r>
              <a:rPr lang="en-US" sz="1872">
                <a:latin typeface="Arial"/>
                <a:ea typeface="Arial"/>
                <a:cs typeface="Arial"/>
                <a:sym typeface="Arial"/>
              </a:rPr>
              <a:t>Aware of cultural differences and respectful of each person's beliefs and differences</a:t>
            </a:r>
            <a:endParaRPr sz="1872">
              <a:latin typeface="Arial"/>
              <a:ea typeface="Arial"/>
              <a:cs typeface="Arial"/>
              <a:sym typeface="Arial"/>
            </a:endParaRPr>
          </a:p>
          <a:p>
            <a:pPr marL="457200" lvl="0" indent="-347503" algn="l" rtl="0">
              <a:lnSpc>
                <a:spcPct val="95000"/>
              </a:lnSpc>
              <a:spcBef>
                <a:spcPts val="0"/>
              </a:spcBef>
              <a:spcAft>
                <a:spcPts val="0"/>
              </a:spcAft>
              <a:buSzPts val="1873"/>
              <a:buFont typeface="Arial"/>
              <a:buChar char="●"/>
            </a:pPr>
            <a:r>
              <a:rPr lang="en-US" sz="1872">
                <a:latin typeface="Arial"/>
                <a:ea typeface="Arial"/>
                <a:cs typeface="Arial"/>
                <a:sym typeface="Arial"/>
              </a:rPr>
              <a:t>Trustworthy</a:t>
            </a:r>
            <a:endParaRPr sz="1872">
              <a:latin typeface="Arial"/>
              <a:ea typeface="Arial"/>
              <a:cs typeface="Arial"/>
              <a:sym typeface="Arial"/>
            </a:endParaRPr>
          </a:p>
          <a:p>
            <a:pPr marL="914400" lvl="1" indent="-347503" algn="l" rtl="0">
              <a:lnSpc>
                <a:spcPct val="95000"/>
              </a:lnSpc>
              <a:spcBef>
                <a:spcPts val="0"/>
              </a:spcBef>
              <a:spcAft>
                <a:spcPts val="0"/>
              </a:spcAft>
              <a:buSzPts val="1873"/>
              <a:buFont typeface="Arial"/>
              <a:buChar char="○"/>
            </a:pPr>
            <a:r>
              <a:rPr lang="en-US" sz="1872">
                <a:latin typeface="Arial"/>
                <a:ea typeface="Arial"/>
                <a:cs typeface="Arial"/>
                <a:sym typeface="Arial"/>
              </a:rPr>
              <a:t>Dependable and respectful of persons right to privacy and confidentiality.</a:t>
            </a:r>
            <a:endParaRPr sz="1872">
              <a:latin typeface="Arial"/>
              <a:ea typeface="Arial"/>
              <a:cs typeface="Arial"/>
              <a:sym typeface="Arial"/>
            </a:endParaRPr>
          </a:p>
          <a:p>
            <a:pPr marL="0" lvl="0" indent="0" algn="l" rtl="0">
              <a:lnSpc>
                <a:spcPct val="95000"/>
              </a:lnSpc>
              <a:spcBef>
                <a:spcPts val="1200"/>
              </a:spcBef>
              <a:spcAft>
                <a:spcPts val="0"/>
              </a:spcAft>
              <a:buSzPts val="852"/>
              <a:buNone/>
            </a:pPr>
            <a:endParaRPr sz="1872">
              <a:latin typeface="Arial"/>
              <a:ea typeface="Arial"/>
              <a:cs typeface="Arial"/>
              <a:sym typeface="Arial"/>
            </a:endParaRPr>
          </a:p>
          <a:p>
            <a:pPr marL="0" lvl="0" indent="0" algn="l" rtl="0">
              <a:lnSpc>
                <a:spcPct val="95000"/>
              </a:lnSpc>
              <a:spcBef>
                <a:spcPts val="1200"/>
              </a:spcBef>
              <a:spcAft>
                <a:spcPts val="1200"/>
              </a:spcAft>
              <a:buSzPts val="852"/>
              <a:buNone/>
            </a:pPr>
            <a:endParaRPr sz="1795">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28ed8e28d4c_0_455"/>
          <p:cNvSpPr txBox="1">
            <a:spLocks noGrp="1"/>
          </p:cNvSpPr>
          <p:nvPr>
            <p:ph type="title"/>
          </p:nvPr>
        </p:nvSpPr>
        <p:spPr>
          <a:xfrm>
            <a:off x="387900" y="610700"/>
            <a:ext cx="8368200" cy="9147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US"/>
              <a:t>6. Understanding Boundaries or Limits of The Volunteer Role</a:t>
            </a:r>
            <a:endParaRPr/>
          </a:p>
        </p:txBody>
      </p:sp>
      <p:sp>
        <p:nvSpPr>
          <p:cNvPr id="108" name="Google Shape;108;g28ed8e28d4c_0_455"/>
          <p:cNvSpPr txBox="1">
            <a:spLocks noGrp="1"/>
          </p:cNvSpPr>
          <p:nvPr>
            <p:ph type="body" idx="1"/>
          </p:nvPr>
        </p:nvSpPr>
        <p:spPr>
          <a:xfrm>
            <a:off x="387900" y="1917324"/>
            <a:ext cx="4184100" cy="44571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n-US" sz="5350">
                <a:latin typeface="Arial"/>
                <a:ea typeface="Arial"/>
                <a:cs typeface="Arial"/>
                <a:sym typeface="Arial"/>
              </a:rPr>
              <a:t>Don’t:</a:t>
            </a:r>
            <a:endParaRPr sz="5350">
              <a:latin typeface="Arial"/>
              <a:ea typeface="Arial"/>
              <a:cs typeface="Arial"/>
              <a:sym typeface="Arial"/>
            </a:endParaRPr>
          </a:p>
          <a:p>
            <a:pPr marL="457200" lvl="0" indent="-288131" algn="l" rtl="0">
              <a:spcBef>
                <a:spcPts val="1200"/>
              </a:spcBef>
              <a:spcAft>
                <a:spcPts val="0"/>
              </a:spcAft>
              <a:buSzPct val="100000"/>
              <a:buFont typeface="Arial"/>
              <a:buChar char="●"/>
            </a:pPr>
            <a:r>
              <a:rPr lang="en-US" sz="3750">
                <a:latin typeface="Arial"/>
                <a:ea typeface="Arial"/>
                <a:cs typeface="Arial"/>
                <a:sym typeface="Arial"/>
              </a:rPr>
              <a:t>A</a:t>
            </a:r>
            <a:r>
              <a:rPr lang="en-US" sz="5565">
                <a:latin typeface="Arial"/>
                <a:ea typeface="Arial"/>
                <a:cs typeface="Arial"/>
                <a:sym typeface="Arial"/>
              </a:rPr>
              <a:t>ccept money</a:t>
            </a:r>
            <a:endParaRPr sz="5565">
              <a:latin typeface="Arial"/>
              <a:ea typeface="Arial"/>
              <a:cs typeface="Arial"/>
              <a:sym typeface="Arial"/>
            </a:endParaRPr>
          </a:p>
          <a:p>
            <a:pPr marL="457200" lvl="0" indent="-316950" algn="l" rtl="0">
              <a:spcBef>
                <a:spcPts val="0"/>
              </a:spcBef>
              <a:spcAft>
                <a:spcPts val="0"/>
              </a:spcAft>
              <a:buSzPct val="100000"/>
              <a:buFont typeface="Arial"/>
              <a:buChar char="●"/>
            </a:pPr>
            <a:r>
              <a:rPr lang="en-US" sz="5565">
                <a:latin typeface="Arial"/>
                <a:ea typeface="Arial"/>
                <a:cs typeface="Arial"/>
                <a:sym typeface="Arial"/>
              </a:rPr>
              <a:t>Lend Money</a:t>
            </a:r>
            <a:endParaRPr sz="5565">
              <a:latin typeface="Arial"/>
              <a:ea typeface="Arial"/>
              <a:cs typeface="Arial"/>
              <a:sym typeface="Arial"/>
            </a:endParaRPr>
          </a:p>
          <a:p>
            <a:pPr marL="457200" lvl="0" indent="-316950" algn="l" rtl="0">
              <a:spcBef>
                <a:spcPts val="0"/>
              </a:spcBef>
              <a:spcAft>
                <a:spcPts val="0"/>
              </a:spcAft>
              <a:buSzPct val="100000"/>
              <a:buFont typeface="Arial"/>
              <a:buChar char="●"/>
            </a:pPr>
            <a:r>
              <a:rPr lang="en-US" sz="5565">
                <a:latin typeface="Arial"/>
                <a:ea typeface="Arial"/>
                <a:cs typeface="Arial"/>
                <a:sym typeface="Arial"/>
              </a:rPr>
              <a:t>Do persons banking</a:t>
            </a:r>
            <a:endParaRPr sz="5565">
              <a:latin typeface="Arial"/>
              <a:ea typeface="Arial"/>
              <a:cs typeface="Arial"/>
              <a:sym typeface="Arial"/>
            </a:endParaRPr>
          </a:p>
          <a:p>
            <a:pPr marL="457200" lvl="0" indent="-316950" algn="l" rtl="0">
              <a:spcBef>
                <a:spcPts val="0"/>
              </a:spcBef>
              <a:spcAft>
                <a:spcPts val="0"/>
              </a:spcAft>
              <a:buSzPct val="100000"/>
              <a:buFont typeface="Arial"/>
              <a:buChar char="●"/>
            </a:pPr>
            <a:r>
              <a:rPr lang="en-US" sz="5565">
                <a:latin typeface="Arial"/>
                <a:ea typeface="Arial"/>
                <a:cs typeface="Arial"/>
                <a:sym typeface="Arial"/>
              </a:rPr>
              <a:t>Agree to be power of attorney</a:t>
            </a:r>
            <a:endParaRPr sz="5565">
              <a:latin typeface="Arial"/>
              <a:ea typeface="Arial"/>
              <a:cs typeface="Arial"/>
              <a:sym typeface="Arial"/>
            </a:endParaRPr>
          </a:p>
          <a:p>
            <a:pPr marL="457200" lvl="0" indent="-316950" algn="l" rtl="0">
              <a:spcBef>
                <a:spcPts val="0"/>
              </a:spcBef>
              <a:spcAft>
                <a:spcPts val="0"/>
              </a:spcAft>
              <a:buSzPct val="100000"/>
              <a:buFont typeface="Arial"/>
              <a:buChar char="●"/>
            </a:pPr>
            <a:r>
              <a:rPr lang="en-US" sz="5565">
                <a:latin typeface="Arial"/>
                <a:ea typeface="Arial"/>
                <a:cs typeface="Arial"/>
                <a:sym typeface="Arial"/>
              </a:rPr>
              <a:t>Agree to witness patients will</a:t>
            </a:r>
            <a:endParaRPr sz="5565">
              <a:latin typeface="Arial"/>
              <a:ea typeface="Arial"/>
              <a:cs typeface="Arial"/>
              <a:sym typeface="Arial"/>
            </a:endParaRPr>
          </a:p>
          <a:p>
            <a:pPr marL="457200" lvl="0" indent="-316950" algn="l" rtl="0">
              <a:spcBef>
                <a:spcPts val="0"/>
              </a:spcBef>
              <a:spcAft>
                <a:spcPts val="0"/>
              </a:spcAft>
              <a:buSzPct val="100000"/>
              <a:buFont typeface="Arial"/>
              <a:buChar char="●"/>
            </a:pPr>
            <a:r>
              <a:rPr lang="en-US" sz="5565">
                <a:latin typeface="Arial"/>
                <a:ea typeface="Arial"/>
                <a:cs typeface="Arial"/>
                <a:sym typeface="Arial"/>
              </a:rPr>
              <a:t>Share personal info about previous patients</a:t>
            </a:r>
            <a:endParaRPr sz="5565">
              <a:latin typeface="Arial"/>
              <a:ea typeface="Arial"/>
              <a:cs typeface="Arial"/>
              <a:sym typeface="Arial"/>
            </a:endParaRPr>
          </a:p>
          <a:p>
            <a:pPr marL="457200" lvl="0" indent="-316950" algn="l" rtl="0">
              <a:spcBef>
                <a:spcPts val="0"/>
              </a:spcBef>
              <a:spcAft>
                <a:spcPts val="0"/>
              </a:spcAft>
              <a:buSzPct val="100000"/>
              <a:buFont typeface="Arial"/>
              <a:buChar char="●"/>
            </a:pPr>
            <a:r>
              <a:rPr lang="en-US" sz="5565">
                <a:latin typeface="Arial"/>
                <a:ea typeface="Arial"/>
                <a:cs typeface="Arial"/>
                <a:sym typeface="Arial"/>
              </a:rPr>
              <a:t>Discuss patients diagnosis of prognosis with other family members</a:t>
            </a:r>
            <a:endParaRPr sz="5565">
              <a:latin typeface="Arial"/>
              <a:ea typeface="Arial"/>
              <a:cs typeface="Arial"/>
              <a:sym typeface="Arial"/>
            </a:endParaRPr>
          </a:p>
          <a:p>
            <a:pPr marL="457200" lvl="0" indent="-316950" algn="l" rtl="0">
              <a:spcBef>
                <a:spcPts val="0"/>
              </a:spcBef>
              <a:spcAft>
                <a:spcPts val="0"/>
              </a:spcAft>
              <a:buSzPct val="100000"/>
              <a:buFont typeface="Arial"/>
              <a:buChar char="●"/>
            </a:pPr>
            <a:r>
              <a:rPr lang="en-US" sz="5565">
                <a:latin typeface="Arial"/>
                <a:ea typeface="Arial"/>
                <a:cs typeface="Arial"/>
                <a:sym typeface="Arial"/>
              </a:rPr>
              <a:t>Discuss patient or family with others in the community</a:t>
            </a:r>
            <a:endParaRPr sz="5565">
              <a:latin typeface="Arial"/>
              <a:ea typeface="Arial"/>
              <a:cs typeface="Arial"/>
              <a:sym typeface="Arial"/>
            </a:endParaRPr>
          </a:p>
          <a:p>
            <a:pPr marL="457200" lvl="0" indent="-316950" algn="l" rtl="0">
              <a:spcBef>
                <a:spcPts val="0"/>
              </a:spcBef>
              <a:spcAft>
                <a:spcPts val="0"/>
              </a:spcAft>
              <a:buSzPct val="100000"/>
              <a:buFont typeface="Arial"/>
              <a:buChar char="●"/>
            </a:pPr>
            <a:r>
              <a:rPr lang="en-US" sz="5565">
                <a:latin typeface="Arial"/>
                <a:ea typeface="Arial"/>
                <a:cs typeface="Arial"/>
                <a:sym typeface="Arial"/>
              </a:rPr>
              <a:t>Provide medical care (medication) to patient who is uncomfortable</a:t>
            </a:r>
            <a:endParaRPr sz="5565">
              <a:latin typeface="Arial"/>
              <a:ea typeface="Arial"/>
              <a:cs typeface="Arial"/>
              <a:sym typeface="Arial"/>
            </a:endParaRPr>
          </a:p>
          <a:p>
            <a:pPr marL="457200" lvl="0" indent="-316950" algn="l" rtl="0">
              <a:spcBef>
                <a:spcPts val="0"/>
              </a:spcBef>
              <a:spcAft>
                <a:spcPts val="0"/>
              </a:spcAft>
              <a:buSzPct val="100000"/>
              <a:buFont typeface="Arial"/>
              <a:buChar char="●"/>
            </a:pPr>
            <a:r>
              <a:rPr lang="en-US" sz="5565">
                <a:latin typeface="Arial"/>
                <a:ea typeface="Arial"/>
                <a:cs typeface="Arial"/>
                <a:sym typeface="Arial"/>
              </a:rPr>
              <a:t>Gossip</a:t>
            </a:r>
            <a:endParaRPr sz="5565">
              <a:latin typeface="Arial"/>
              <a:ea typeface="Arial"/>
              <a:cs typeface="Arial"/>
              <a:sym typeface="Arial"/>
            </a:endParaRPr>
          </a:p>
          <a:p>
            <a:pPr marL="457200" lvl="0" indent="-316950" algn="l" rtl="0">
              <a:spcBef>
                <a:spcPts val="0"/>
              </a:spcBef>
              <a:spcAft>
                <a:spcPts val="0"/>
              </a:spcAft>
              <a:buSzPct val="100000"/>
              <a:buFont typeface="Arial"/>
              <a:buChar char="●"/>
            </a:pPr>
            <a:r>
              <a:rPr lang="en-US" sz="5565">
                <a:latin typeface="Arial"/>
                <a:ea typeface="Arial"/>
                <a:cs typeface="Arial"/>
                <a:sym typeface="Arial"/>
              </a:rPr>
              <a:t>Proselytize or attempt to cover patient to volunteers religious beliefs</a:t>
            </a:r>
            <a:endParaRPr sz="5565">
              <a:latin typeface="Arial"/>
              <a:ea typeface="Arial"/>
              <a:cs typeface="Arial"/>
              <a:sym typeface="Arial"/>
            </a:endParaRPr>
          </a:p>
          <a:p>
            <a:pPr marL="457200" lvl="0" indent="-316950" algn="l" rtl="0">
              <a:spcBef>
                <a:spcPts val="0"/>
              </a:spcBef>
              <a:spcAft>
                <a:spcPts val="0"/>
              </a:spcAft>
              <a:buSzPct val="100000"/>
              <a:buFont typeface="Arial"/>
              <a:buChar char="●"/>
            </a:pPr>
            <a:r>
              <a:rPr lang="en-US" sz="5565">
                <a:latin typeface="Arial"/>
                <a:ea typeface="Arial"/>
                <a:cs typeface="Arial"/>
                <a:sym typeface="Arial"/>
              </a:rPr>
              <a:t>Counsel or Advise the person or family member</a:t>
            </a:r>
            <a:endParaRPr sz="5565">
              <a:latin typeface="Arial"/>
              <a:ea typeface="Arial"/>
              <a:cs typeface="Arial"/>
              <a:sym typeface="Arial"/>
            </a:endParaRPr>
          </a:p>
          <a:p>
            <a:pPr marL="457200" lvl="0" indent="-316950" algn="l" rtl="0">
              <a:spcBef>
                <a:spcPts val="0"/>
              </a:spcBef>
              <a:spcAft>
                <a:spcPts val="0"/>
              </a:spcAft>
              <a:buSzPct val="100000"/>
              <a:buFont typeface="Arial"/>
              <a:buChar char="●"/>
            </a:pPr>
            <a:r>
              <a:rPr lang="en-US" sz="5565">
                <a:latin typeface="Arial"/>
                <a:ea typeface="Arial"/>
                <a:cs typeface="Arial"/>
                <a:sym typeface="Arial"/>
              </a:rPr>
              <a:t>Become romantically involved with patient, patients family/friends.</a:t>
            </a:r>
            <a:endParaRPr sz="5565">
              <a:latin typeface="Arial"/>
              <a:ea typeface="Arial"/>
              <a:cs typeface="Arial"/>
              <a:sym typeface="Arial"/>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
        <p:nvSpPr>
          <p:cNvPr id="109" name="Google Shape;109;g28ed8e28d4c_0_455"/>
          <p:cNvSpPr txBox="1">
            <a:spLocks noGrp="1"/>
          </p:cNvSpPr>
          <p:nvPr>
            <p:ph type="body" idx="2"/>
          </p:nvPr>
        </p:nvSpPr>
        <p:spPr>
          <a:xfrm>
            <a:off x="4756200" y="1986433"/>
            <a:ext cx="3999900" cy="4105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a:t>Think Twice about:</a:t>
            </a:r>
            <a:endParaRPr/>
          </a:p>
          <a:p>
            <a:pPr marL="457200" lvl="0" indent="-317500" algn="l" rtl="0">
              <a:spcBef>
                <a:spcPts val="1200"/>
              </a:spcBef>
              <a:spcAft>
                <a:spcPts val="0"/>
              </a:spcAft>
              <a:buSzPts val="1400"/>
              <a:buChar char="●"/>
            </a:pPr>
            <a:r>
              <a:rPr lang="en-US"/>
              <a:t>Buying gift(s) for patient or family member</a:t>
            </a:r>
            <a:endParaRPr/>
          </a:p>
          <a:p>
            <a:pPr marL="457200" lvl="0" indent="-317500" algn="l" rtl="0">
              <a:spcBef>
                <a:spcPts val="0"/>
              </a:spcBef>
              <a:spcAft>
                <a:spcPts val="0"/>
              </a:spcAft>
              <a:buSzPts val="1400"/>
              <a:buChar char="●"/>
            </a:pPr>
            <a:r>
              <a:rPr lang="en-US"/>
              <a:t>Lending things to person or family</a:t>
            </a:r>
            <a:endParaRPr/>
          </a:p>
          <a:p>
            <a:pPr marL="457200" lvl="0" indent="-317500" algn="l" rtl="0">
              <a:spcBef>
                <a:spcPts val="0"/>
              </a:spcBef>
              <a:spcAft>
                <a:spcPts val="0"/>
              </a:spcAft>
              <a:buSzPts val="1400"/>
              <a:buChar char="●"/>
            </a:pPr>
            <a:r>
              <a:rPr lang="en-US"/>
              <a:t>Share personal info about self unrelated to experience with death and dying</a:t>
            </a:r>
            <a:endParaRPr/>
          </a:p>
          <a:p>
            <a:pPr marL="457200" lvl="0" indent="-317500" algn="l" rtl="0">
              <a:spcBef>
                <a:spcPts val="0"/>
              </a:spcBef>
              <a:spcAft>
                <a:spcPts val="0"/>
              </a:spcAft>
              <a:buSzPts val="1400"/>
              <a:buChar char="●"/>
            </a:pPr>
            <a:r>
              <a:rPr lang="en-US"/>
              <a:t> Give business card to a patient or family</a:t>
            </a:r>
            <a:endParaRPr/>
          </a:p>
          <a:p>
            <a:pPr marL="457200" lvl="0" indent="-317500" algn="l" rtl="0">
              <a:spcBef>
                <a:spcPts val="0"/>
              </a:spcBef>
              <a:spcAft>
                <a:spcPts val="0"/>
              </a:spcAft>
              <a:buSzPts val="1400"/>
              <a:buChar char="●"/>
            </a:pPr>
            <a:r>
              <a:rPr lang="en-US"/>
              <a:t>Inviting or being invited by patient or family to join activities outside the volunteer assignment</a:t>
            </a:r>
            <a:endParaRPr/>
          </a:p>
          <a:p>
            <a:pPr marL="457200" lvl="0" indent="-317500" algn="l" rtl="0">
              <a:spcBef>
                <a:spcPts val="0"/>
              </a:spcBef>
              <a:spcAft>
                <a:spcPts val="0"/>
              </a:spcAft>
              <a:buSzPts val="1400"/>
              <a:buChar char="●"/>
            </a:pPr>
            <a:r>
              <a:rPr lang="en-US"/>
              <a:t>Breaking down emotionally in front of a patient or family.</a:t>
            </a:r>
            <a:endParaRPr/>
          </a:p>
          <a:p>
            <a:pPr marL="457200" lvl="0" indent="-317500" algn="l" rtl="0">
              <a:spcBef>
                <a:spcPts val="0"/>
              </a:spcBef>
              <a:spcAft>
                <a:spcPts val="0"/>
              </a:spcAft>
              <a:buSzPts val="1400"/>
              <a:buChar char="●"/>
            </a:pPr>
            <a:r>
              <a:rPr lang="en-US"/>
              <a:t>Attending a patient's medical appointment</a:t>
            </a:r>
            <a:endParaRPr/>
          </a:p>
          <a:p>
            <a:pPr marL="457200" lvl="0" indent="-317500" algn="l" rtl="0">
              <a:spcBef>
                <a:spcPts val="0"/>
              </a:spcBef>
              <a:spcAft>
                <a:spcPts val="0"/>
              </a:spcAft>
              <a:buSzPts val="1400"/>
              <a:buChar char="●"/>
            </a:pPr>
            <a:r>
              <a:rPr lang="en-US"/>
              <a:t>Providing opinions or advice to a patient/family</a:t>
            </a:r>
            <a:endParaRPr/>
          </a:p>
        </p:txBody>
      </p:sp>
      <p:pic>
        <p:nvPicPr>
          <p:cNvPr id="110" name="Google Shape;110;g28ed8e28d4c_0_455"/>
          <p:cNvPicPr preferRelativeResize="0"/>
          <p:nvPr/>
        </p:nvPicPr>
        <p:blipFill rotWithShape="1">
          <a:blip r:embed="rId3">
            <a:alphaModFix/>
          </a:blip>
          <a:srcRect t="-11894"/>
          <a:stretch/>
        </p:blipFill>
        <p:spPr>
          <a:xfrm>
            <a:off x="6907248" y="5369573"/>
            <a:ext cx="2236750" cy="14884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28ed8e28d4c_0_461"/>
          <p:cNvSpPr txBox="1">
            <a:spLocks noGrp="1"/>
          </p:cNvSpPr>
          <p:nvPr>
            <p:ph type="title"/>
          </p:nvPr>
        </p:nvSpPr>
        <p:spPr>
          <a:xfrm>
            <a:off x="387900" y="610700"/>
            <a:ext cx="8368200" cy="9147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US"/>
              <a:t>The Responsibilities of The Organization and The Volunteer</a:t>
            </a:r>
            <a:endParaRPr/>
          </a:p>
        </p:txBody>
      </p:sp>
      <p:sp>
        <p:nvSpPr>
          <p:cNvPr id="116" name="Google Shape;116;g28ed8e28d4c_0_461"/>
          <p:cNvSpPr txBox="1">
            <a:spLocks noGrp="1"/>
          </p:cNvSpPr>
          <p:nvPr>
            <p:ph type="body" idx="1"/>
          </p:nvPr>
        </p:nvSpPr>
        <p:spPr>
          <a:xfrm>
            <a:off x="387900" y="1722475"/>
            <a:ext cx="3999900" cy="50493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852"/>
              <a:buNone/>
            </a:pPr>
            <a:r>
              <a:rPr lang="en-US" sz="1385" dirty="0"/>
              <a:t>To provide support to volunteers in their role the organization will:</a:t>
            </a:r>
            <a:endParaRPr sz="1385" dirty="0"/>
          </a:p>
          <a:p>
            <a:pPr marL="457200" lvl="0" indent="-316547" algn="l" rtl="0">
              <a:lnSpc>
                <a:spcPct val="95000"/>
              </a:lnSpc>
              <a:spcBef>
                <a:spcPts val="1200"/>
              </a:spcBef>
              <a:spcAft>
                <a:spcPts val="0"/>
              </a:spcAft>
              <a:buSzPts val="1385"/>
              <a:buChar char="●"/>
            </a:pPr>
            <a:r>
              <a:rPr lang="en-US" sz="1385" dirty="0"/>
              <a:t>Treat volunteers as valued members of the care team and treat all volunteers fairly</a:t>
            </a:r>
            <a:endParaRPr sz="1385" dirty="0"/>
          </a:p>
          <a:p>
            <a:pPr marL="457200" lvl="0" indent="-316547" algn="l" rtl="0">
              <a:lnSpc>
                <a:spcPct val="95000"/>
              </a:lnSpc>
              <a:spcBef>
                <a:spcPts val="0"/>
              </a:spcBef>
              <a:spcAft>
                <a:spcPts val="0"/>
              </a:spcAft>
              <a:buSzPts val="1385"/>
              <a:buChar char="●"/>
            </a:pPr>
            <a:r>
              <a:rPr lang="en-US" sz="1385" dirty="0"/>
              <a:t>Have:</a:t>
            </a:r>
            <a:endParaRPr sz="1385" dirty="0"/>
          </a:p>
          <a:p>
            <a:pPr marL="914400" lvl="1" indent="-306705" algn="l" rtl="0">
              <a:lnSpc>
                <a:spcPct val="95000"/>
              </a:lnSpc>
              <a:spcBef>
                <a:spcPts val="0"/>
              </a:spcBef>
              <a:spcAft>
                <a:spcPts val="0"/>
              </a:spcAft>
              <a:buSzPts val="1230"/>
              <a:buChar char="○"/>
            </a:pPr>
            <a:r>
              <a:rPr lang="en-US" sz="1230" dirty="0"/>
              <a:t>Up to date policies and procedures</a:t>
            </a:r>
            <a:endParaRPr sz="1230" dirty="0"/>
          </a:p>
          <a:p>
            <a:pPr marL="457200" lvl="0" indent="-316547" algn="l" rtl="0">
              <a:lnSpc>
                <a:spcPct val="95000"/>
              </a:lnSpc>
              <a:spcBef>
                <a:spcPts val="0"/>
              </a:spcBef>
              <a:spcAft>
                <a:spcPts val="0"/>
              </a:spcAft>
              <a:buSzPts val="1385"/>
              <a:buChar char="●"/>
            </a:pPr>
            <a:r>
              <a:rPr lang="en-US" sz="1385" dirty="0"/>
              <a:t>Provide:</a:t>
            </a:r>
            <a:endParaRPr sz="1385" dirty="0"/>
          </a:p>
          <a:p>
            <a:pPr marL="914400" lvl="1" indent="-306705" algn="l" rtl="0">
              <a:lnSpc>
                <a:spcPct val="95000"/>
              </a:lnSpc>
              <a:spcBef>
                <a:spcPts val="0"/>
              </a:spcBef>
              <a:spcAft>
                <a:spcPts val="0"/>
              </a:spcAft>
              <a:buSzPts val="1230"/>
              <a:buChar char="○"/>
            </a:pPr>
            <a:r>
              <a:rPr lang="en-US" sz="1230" dirty="0"/>
              <a:t>Orientation of the organization </a:t>
            </a:r>
            <a:endParaRPr sz="1230" dirty="0"/>
          </a:p>
          <a:p>
            <a:pPr marL="914400" lvl="1" indent="-306705" algn="l" rtl="0">
              <a:lnSpc>
                <a:spcPct val="95000"/>
              </a:lnSpc>
              <a:spcBef>
                <a:spcPts val="0"/>
              </a:spcBef>
              <a:spcAft>
                <a:spcPts val="0"/>
              </a:spcAft>
              <a:buSzPts val="1230"/>
              <a:buChar char="○"/>
            </a:pPr>
            <a:r>
              <a:rPr lang="en-US" sz="1230" dirty="0"/>
              <a:t>initial and ongoing training</a:t>
            </a:r>
            <a:endParaRPr sz="1230" dirty="0"/>
          </a:p>
          <a:p>
            <a:pPr marL="457200" lvl="0" indent="-316547" algn="l" rtl="0">
              <a:lnSpc>
                <a:spcPct val="95000"/>
              </a:lnSpc>
              <a:spcBef>
                <a:spcPts val="0"/>
              </a:spcBef>
              <a:spcAft>
                <a:spcPts val="0"/>
              </a:spcAft>
              <a:buSzPts val="1385"/>
              <a:buChar char="●"/>
            </a:pPr>
            <a:r>
              <a:rPr lang="en-US" sz="1385" dirty="0"/>
              <a:t>Give :</a:t>
            </a:r>
            <a:endParaRPr sz="1385" dirty="0"/>
          </a:p>
          <a:p>
            <a:pPr marL="914400" lvl="1" indent="-306705" algn="l" rtl="0">
              <a:lnSpc>
                <a:spcPct val="95000"/>
              </a:lnSpc>
              <a:spcBef>
                <a:spcPts val="0"/>
              </a:spcBef>
              <a:spcAft>
                <a:spcPts val="0"/>
              </a:spcAft>
              <a:buSzPts val="1230"/>
              <a:buChar char="○"/>
            </a:pPr>
            <a:r>
              <a:rPr lang="en-US" sz="1230" dirty="0"/>
              <a:t>Meaningful assignments that make good use of their knowledge and skills</a:t>
            </a:r>
            <a:endParaRPr sz="1230" dirty="0"/>
          </a:p>
          <a:p>
            <a:pPr marL="457200" lvl="0" indent="-316547" algn="l" rtl="0">
              <a:lnSpc>
                <a:spcPct val="95000"/>
              </a:lnSpc>
              <a:spcBef>
                <a:spcPts val="0"/>
              </a:spcBef>
              <a:spcAft>
                <a:spcPts val="0"/>
              </a:spcAft>
              <a:buSzPts val="1385"/>
              <a:buChar char="●"/>
            </a:pPr>
            <a:r>
              <a:rPr lang="en-US" sz="1385" dirty="0"/>
              <a:t>Ensure:</a:t>
            </a:r>
            <a:endParaRPr sz="1385" dirty="0"/>
          </a:p>
          <a:p>
            <a:pPr marL="914400" lvl="1" indent="-306705" algn="l" rtl="0">
              <a:lnSpc>
                <a:spcPct val="95000"/>
              </a:lnSpc>
              <a:spcBef>
                <a:spcPts val="0"/>
              </a:spcBef>
              <a:spcAft>
                <a:spcPts val="0"/>
              </a:spcAft>
              <a:buSzPts val="1230"/>
              <a:buChar char="○"/>
            </a:pPr>
            <a:r>
              <a:rPr lang="en-US" sz="1230" dirty="0"/>
              <a:t>Volunteers have the right information and support to fulfill their assignments </a:t>
            </a:r>
            <a:endParaRPr sz="1230" dirty="0"/>
          </a:p>
          <a:p>
            <a:pPr marL="457200" lvl="0" indent="-316547" algn="l" rtl="0">
              <a:lnSpc>
                <a:spcPct val="95000"/>
              </a:lnSpc>
              <a:spcBef>
                <a:spcPts val="0"/>
              </a:spcBef>
              <a:spcAft>
                <a:spcPts val="0"/>
              </a:spcAft>
              <a:buSzPts val="1385"/>
              <a:buChar char="●"/>
            </a:pPr>
            <a:r>
              <a:rPr lang="en-US" sz="1385" dirty="0"/>
              <a:t>Have:</a:t>
            </a:r>
            <a:endParaRPr sz="1385" dirty="0"/>
          </a:p>
          <a:p>
            <a:pPr marL="914400" lvl="1" indent="-306705" algn="l" rtl="0">
              <a:lnSpc>
                <a:spcPct val="95000"/>
              </a:lnSpc>
              <a:spcBef>
                <a:spcPts val="0"/>
              </a:spcBef>
              <a:spcAft>
                <a:spcPts val="0"/>
              </a:spcAft>
              <a:buSzPts val="1230"/>
              <a:buChar char="○"/>
            </a:pPr>
            <a:r>
              <a:rPr lang="en-US" sz="1230" dirty="0"/>
              <a:t>Available team members to answer questions or concerns</a:t>
            </a:r>
            <a:endParaRPr sz="1230" dirty="0"/>
          </a:p>
          <a:p>
            <a:pPr marL="457200" lvl="0" indent="-316547" algn="l" rtl="0">
              <a:lnSpc>
                <a:spcPct val="95000"/>
              </a:lnSpc>
              <a:spcBef>
                <a:spcPts val="0"/>
              </a:spcBef>
              <a:spcAft>
                <a:spcPts val="0"/>
              </a:spcAft>
              <a:buSzPts val="1385"/>
              <a:buChar char="●"/>
            </a:pPr>
            <a:r>
              <a:rPr lang="en-US" sz="1385" dirty="0"/>
              <a:t>Provide :</a:t>
            </a:r>
            <a:endParaRPr sz="1385" dirty="0"/>
          </a:p>
          <a:p>
            <a:pPr marL="914400" lvl="1" indent="-306705" algn="l" rtl="0">
              <a:lnSpc>
                <a:spcPct val="95000"/>
              </a:lnSpc>
              <a:spcBef>
                <a:spcPts val="0"/>
              </a:spcBef>
              <a:spcAft>
                <a:spcPts val="0"/>
              </a:spcAft>
              <a:buSzPts val="1230"/>
              <a:buChar char="○"/>
            </a:pPr>
            <a:r>
              <a:rPr lang="en-US" sz="1230" dirty="0"/>
              <a:t>Appropriate constructive supervision and feedback</a:t>
            </a:r>
            <a:endParaRPr sz="1230" dirty="0"/>
          </a:p>
          <a:p>
            <a:pPr marL="457200" lvl="0" indent="-316547" algn="l" rtl="0">
              <a:lnSpc>
                <a:spcPct val="95000"/>
              </a:lnSpc>
              <a:spcBef>
                <a:spcPts val="0"/>
              </a:spcBef>
              <a:spcAft>
                <a:spcPts val="0"/>
              </a:spcAft>
              <a:buSzPts val="1385"/>
              <a:buChar char="●"/>
            </a:pPr>
            <a:r>
              <a:rPr lang="en-US" sz="1385" dirty="0"/>
              <a:t>Recognize volunteers for </a:t>
            </a:r>
            <a:r>
              <a:rPr lang="en-US" sz="1385" dirty="0" err="1"/>
              <a:t>theri</a:t>
            </a:r>
            <a:r>
              <a:rPr lang="en-US" sz="1385" dirty="0"/>
              <a:t> contribution</a:t>
            </a:r>
            <a:endParaRPr sz="1385" dirty="0"/>
          </a:p>
          <a:p>
            <a:pPr marL="457200" lvl="0" indent="-316547" algn="l" rtl="0">
              <a:lnSpc>
                <a:spcPct val="95000"/>
              </a:lnSpc>
              <a:spcBef>
                <a:spcPts val="0"/>
              </a:spcBef>
              <a:spcAft>
                <a:spcPts val="0"/>
              </a:spcAft>
              <a:buSzPts val="1385"/>
              <a:buChar char="●"/>
            </a:pPr>
            <a:r>
              <a:rPr lang="en-US" sz="1385" dirty="0"/>
              <a:t>Organize events to help volunteers:</a:t>
            </a:r>
            <a:endParaRPr sz="1385" dirty="0"/>
          </a:p>
          <a:p>
            <a:pPr marL="914400" lvl="1" indent="-306705" algn="l" rtl="0">
              <a:lnSpc>
                <a:spcPct val="95000"/>
              </a:lnSpc>
              <a:spcBef>
                <a:spcPts val="0"/>
              </a:spcBef>
              <a:spcAft>
                <a:spcPts val="0"/>
              </a:spcAft>
              <a:buSzPts val="1230"/>
              <a:buChar char="○"/>
            </a:pPr>
            <a:r>
              <a:rPr lang="en-US" sz="1230" dirty="0"/>
              <a:t>Deal with loss </a:t>
            </a:r>
            <a:endParaRPr sz="1230" dirty="0"/>
          </a:p>
          <a:p>
            <a:pPr marL="914400" lvl="1" indent="-306705" algn="l" rtl="0">
              <a:lnSpc>
                <a:spcPct val="95000"/>
              </a:lnSpc>
              <a:spcBef>
                <a:spcPts val="0"/>
              </a:spcBef>
              <a:spcAft>
                <a:spcPts val="0"/>
              </a:spcAft>
              <a:buSzPts val="1230"/>
              <a:buChar char="○"/>
            </a:pPr>
            <a:r>
              <a:rPr lang="en-US" sz="1230" dirty="0"/>
              <a:t>Take care of themselves.</a:t>
            </a:r>
            <a:endParaRPr sz="1230" dirty="0"/>
          </a:p>
        </p:txBody>
      </p:sp>
      <p:sp>
        <p:nvSpPr>
          <p:cNvPr id="117" name="Google Shape;117;g28ed8e28d4c_0_461"/>
          <p:cNvSpPr txBox="1">
            <a:spLocks noGrp="1"/>
          </p:cNvSpPr>
          <p:nvPr>
            <p:ph type="body" idx="2"/>
          </p:nvPr>
        </p:nvSpPr>
        <p:spPr>
          <a:xfrm>
            <a:off x="4756200" y="1722473"/>
            <a:ext cx="3999900" cy="48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a:latin typeface="Arial"/>
                <a:ea typeface="Arial"/>
                <a:cs typeface="Arial"/>
                <a:sym typeface="Arial"/>
              </a:rPr>
              <a:t>Volunteers are expected to:</a:t>
            </a:r>
            <a:endParaRPr sz="2000">
              <a:latin typeface="Arial"/>
              <a:ea typeface="Arial"/>
              <a:cs typeface="Arial"/>
              <a:sym typeface="Arial"/>
            </a:endParaRPr>
          </a:p>
          <a:p>
            <a:pPr marL="457200" lvl="0" indent="-355600" algn="l" rtl="0">
              <a:spcBef>
                <a:spcPts val="1200"/>
              </a:spcBef>
              <a:spcAft>
                <a:spcPts val="0"/>
              </a:spcAft>
              <a:buSzPts val="2000"/>
              <a:buFont typeface="Arial"/>
              <a:buChar char="●"/>
            </a:pPr>
            <a:r>
              <a:rPr lang="en-US" sz="2000">
                <a:latin typeface="Arial"/>
                <a:ea typeface="Arial"/>
                <a:cs typeface="Arial"/>
                <a:sym typeface="Arial"/>
              </a:rPr>
              <a:t>Commit enough time</a:t>
            </a:r>
            <a:endParaRPr sz="2000">
              <a:latin typeface="Arial"/>
              <a:ea typeface="Arial"/>
              <a:cs typeface="Arial"/>
              <a:sym typeface="Arial"/>
            </a:endParaRPr>
          </a:p>
          <a:p>
            <a:pPr marL="457200" lvl="0" indent="-355600" algn="l" rtl="0">
              <a:spcBef>
                <a:spcPts val="0"/>
              </a:spcBef>
              <a:spcAft>
                <a:spcPts val="0"/>
              </a:spcAft>
              <a:buSzPts val="2000"/>
              <a:buFont typeface="Arial"/>
              <a:buChar char="●"/>
            </a:pPr>
            <a:r>
              <a:rPr lang="en-US" sz="2000">
                <a:latin typeface="Arial"/>
                <a:ea typeface="Arial"/>
                <a:cs typeface="Arial"/>
                <a:sym typeface="Arial"/>
              </a:rPr>
              <a:t>Be dependable and flexible.</a:t>
            </a:r>
            <a:endParaRPr sz="2000">
              <a:latin typeface="Arial"/>
              <a:ea typeface="Arial"/>
              <a:cs typeface="Arial"/>
              <a:sym typeface="Arial"/>
            </a:endParaRPr>
          </a:p>
          <a:p>
            <a:pPr marL="457200" lvl="0" indent="-355600" algn="l" rtl="0">
              <a:spcBef>
                <a:spcPts val="0"/>
              </a:spcBef>
              <a:spcAft>
                <a:spcPts val="0"/>
              </a:spcAft>
              <a:buSzPts val="2000"/>
              <a:buFont typeface="Arial"/>
              <a:buChar char="●"/>
            </a:pPr>
            <a:r>
              <a:rPr lang="en-US" sz="2000">
                <a:latin typeface="Arial"/>
                <a:ea typeface="Arial"/>
                <a:cs typeface="Arial"/>
                <a:sym typeface="Arial"/>
              </a:rPr>
              <a:t>Participate in team meetings. and work as part of the team.</a:t>
            </a:r>
            <a:endParaRPr sz="2000">
              <a:latin typeface="Arial"/>
              <a:ea typeface="Arial"/>
              <a:cs typeface="Arial"/>
              <a:sym typeface="Arial"/>
            </a:endParaRPr>
          </a:p>
          <a:p>
            <a:pPr marL="457200" lvl="0" indent="-355600" algn="l" rtl="0">
              <a:spcBef>
                <a:spcPts val="0"/>
              </a:spcBef>
              <a:spcAft>
                <a:spcPts val="0"/>
              </a:spcAft>
              <a:buSzPts val="2000"/>
              <a:buFont typeface="Arial"/>
              <a:buChar char="●"/>
            </a:pPr>
            <a:r>
              <a:rPr lang="en-US" sz="2000">
                <a:latin typeface="Arial"/>
                <a:ea typeface="Arial"/>
                <a:cs typeface="Arial"/>
                <a:sym typeface="Arial"/>
              </a:rPr>
              <a:t>Complete all required training and demonstrate they have achieved desired competencies .</a:t>
            </a:r>
            <a:endParaRPr sz="2000">
              <a:latin typeface="Arial"/>
              <a:ea typeface="Arial"/>
              <a:cs typeface="Arial"/>
              <a:sym typeface="Arial"/>
            </a:endParaRPr>
          </a:p>
          <a:p>
            <a:pPr marL="457200" lvl="0" indent="-355600" algn="l" rtl="0">
              <a:spcBef>
                <a:spcPts val="0"/>
              </a:spcBef>
              <a:spcAft>
                <a:spcPts val="0"/>
              </a:spcAft>
              <a:buSzPts val="2000"/>
              <a:buFont typeface="Arial"/>
              <a:buChar char="●"/>
            </a:pPr>
            <a:r>
              <a:rPr lang="en-US" sz="2000">
                <a:latin typeface="Arial"/>
                <a:ea typeface="Arial"/>
                <a:cs typeface="Arial"/>
                <a:sym typeface="Arial"/>
              </a:rPr>
              <a:t>Be open to supervision and feedback.</a:t>
            </a:r>
            <a:endParaRPr sz="2000">
              <a:latin typeface="Arial"/>
              <a:ea typeface="Arial"/>
              <a:cs typeface="Arial"/>
              <a:sym typeface="Arial"/>
            </a:endParaRPr>
          </a:p>
          <a:p>
            <a:pPr marL="457200" lvl="0" indent="-355600" algn="l" rtl="0">
              <a:spcBef>
                <a:spcPts val="0"/>
              </a:spcBef>
              <a:spcAft>
                <a:spcPts val="0"/>
              </a:spcAft>
              <a:buSzPts val="2000"/>
              <a:buFont typeface="Arial"/>
              <a:buChar char="●"/>
            </a:pPr>
            <a:r>
              <a:rPr lang="en-US" sz="2000">
                <a:latin typeface="Arial"/>
                <a:ea typeface="Arial"/>
                <a:cs typeface="Arial"/>
                <a:sym typeface="Arial"/>
              </a:rPr>
              <a:t>Adhere to the organizations policies.</a:t>
            </a:r>
            <a:endParaRPr sz="2000">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1" descr="1c50d52dbe9254e500a5390a4a3fecb7_XL.jpg"/>
          <p:cNvPicPr preferRelativeResize="0"/>
          <p:nvPr/>
        </p:nvPicPr>
        <p:blipFill rotWithShape="1">
          <a:blip r:embed="rId3">
            <a:alphaModFix amt="52999"/>
          </a:blip>
          <a:srcRect/>
          <a:stretch/>
        </p:blipFill>
        <p:spPr>
          <a:xfrm>
            <a:off x="0" y="0"/>
            <a:ext cx="9144000" cy="6858000"/>
          </a:xfrm>
          <a:prstGeom prst="rect">
            <a:avLst/>
          </a:prstGeom>
          <a:noFill/>
          <a:ln>
            <a:noFill/>
          </a:ln>
        </p:spPr>
      </p:pic>
      <p:sp>
        <p:nvSpPr>
          <p:cNvPr id="123" name="Google Shape;123;p1"/>
          <p:cNvSpPr txBox="1">
            <a:spLocks noGrp="1"/>
          </p:cNvSpPr>
          <p:nvPr>
            <p:ph type="title"/>
          </p:nvPr>
        </p:nvSpPr>
        <p:spPr>
          <a:xfrm>
            <a:off x="276225" y="1023548"/>
            <a:ext cx="8591550" cy="4097335"/>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rgbClr val="A6980E"/>
              </a:buClr>
              <a:buSzPts val="6000"/>
              <a:buFont typeface="Candara"/>
              <a:buNone/>
            </a:pPr>
            <a:r>
              <a:rPr lang="en-US" sz="6000" b="1" i="1">
                <a:solidFill>
                  <a:srgbClr val="A6980E"/>
                </a:solidFill>
              </a:rPr>
              <a:t>Module 2:</a:t>
            </a:r>
            <a:br>
              <a:rPr lang="en-US" sz="6000" b="1" i="1">
                <a:solidFill>
                  <a:srgbClr val="A6980E"/>
                </a:solidFill>
              </a:rPr>
            </a:br>
            <a:r>
              <a:rPr lang="en-US" sz="6000" b="1" i="1">
                <a:solidFill>
                  <a:srgbClr val="A6980E"/>
                </a:solidFill>
              </a:rPr>
              <a:t>Effective</a:t>
            </a:r>
            <a:br>
              <a:rPr lang="en-US" sz="6000" b="1" i="1">
                <a:solidFill>
                  <a:srgbClr val="A6980E"/>
                </a:solidFill>
              </a:rPr>
            </a:br>
            <a:r>
              <a:rPr lang="en-US" sz="6000" b="1" i="1">
                <a:solidFill>
                  <a:srgbClr val="A6980E"/>
                </a:solidFill>
              </a:rPr>
              <a:t>Communication</a:t>
            </a:r>
            <a:br>
              <a:rPr lang="en-US" sz="6000" b="1" i="1">
                <a:solidFill>
                  <a:srgbClr val="A6980E"/>
                </a:solidFill>
              </a:rPr>
            </a:br>
            <a:r>
              <a:rPr lang="en-US" sz="6000" b="1" i="1">
                <a:solidFill>
                  <a:srgbClr val="A6980E"/>
                </a:solidFill>
              </a:rPr>
              <a:t>Skills</a:t>
            </a:r>
            <a:endParaRPr sz="6000" b="1" i="1">
              <a:solidFill>
                <a:srgbClr val="A6980E"/>
              </a:solidFill>
            </a:endParaRPr>
          </a:p>
        </p:txBody>
      </p:sp>
      <p:pic>
        <p:nvPicPr>
          <p:cNvPr id="124" name="Google Shape;124;p1"/>
          <p:cNvPicPr preferRelativeResize="0"/>
          <p:nvPr/>
        </p:nvPicPr>
        <p:blipFill rotWithShape="1">
          <a:blip r:embed="rId4">
            <a:alphaModFix/>
          </a:blip>
          <a:srcRect/>
          <a:stretch/>
        </p:blipFill>
        <p:spPr>
          <a:xfrm>
            <a:off x="8318500" y="6032500"/>
            <a:ext cx="609600" cy="609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800" advTm="4555">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1"/>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3742</Words>
  <Application>Microsoft Office PowerPoint</Application>
  <PresentationFormat>On-screen Show (4:3)</PresentationFormat>
  <Paragraphs>564</Paragraphs>
  <Slides>53</Slides>
  <Notes>53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Roboto Slab</vt:lpstr>
      <vt:lpstr>Roboto</vt:lpstr>
      <vt:lpstr>Arial</vt:lpstr>
      <vt:lpstr>Impact</vt:lpstr>
      <vt:lpstr>Candara</vt:lpstr>
      <vt:lpstr>Marina</vt:lpstr>
      <vt:lpstr>PowerPoint Presentation</vt:lpstr>
      <vt:lpstr>What Is Hospice Palliative Care</vt:lpstr>
      <vt:lpstr>2. Principles Guiding Hospice Palliative Care</vt:lpstr>
      <vt:lpstr>3. The Hospice Palliative Care Team</vt:lpstr>
      <vt:lpstr>4. The Role of The Volunteer On The Team</vt:lpstr>
      <vt:lpstr>5.  Who Makes a Good Hospice Palliative Care Volunteer?</vt:lpstr>
      <vt:lpstr>6. Understanding Boundaries or Limits of The Volunteer Role</vt:lpstr>
      <vt:lpstr>The Responsibilities of The Organization and The Volunteer</vt:lpstr>
      <vt:lpstr>Module 2: Effective Communication Skills</vt:lpstr>
      <vt:lpstr>Effective Communication</vt:lpstr>
      <vt:lpstr>Barriers</vt:lpstr>
      <vt:lpstr>Active Listening and Empathy</vt:lpstr>
      <vt:lpstr>Active Listening and Empathy</vt:lpstr>
      <vt:lpstr>When there is a Physical Barrier to Communication</vt:lpstr>
      <vt:lpstr>Techniques that Help</vt:lpstr>
      <vt:lpstr>Techniques that Hinder</vt:lpstr>
      <vt:lpstr>What Will I Talk About?</vt:lpstr>
      <vt:lpstr>Privacy and Confidentiality</vt:lpstr>
      <vt:lpstr>Video!</vt:lpstr>
      <vt:lpstr>Next Steps?</vt:lpstr>
      <vt:lpstr>Module 3 </vt:lpstr>
      <vt:lpstr>What is Family?</vt:lpstr>
      <vt:lpstr> The Familys Role in Hospice Palliative Care</vt:lpstr>
      <vt:lpstr>The Volunteers Role With The Family</vt:lpstr>
      <vt:lpstr>Supporting Families</vt:lpstr>
      <vt:lpstr>Module 4</vt:lpstr>
      <vt:lpstr>What is a Good Death?</vt:lpstr>
      <vt:lpstr>Volunteers Role In Emotional Support</vt:lpstr>
      <vt:lpstr>Module 5</vt:lpstr>
      <vt:lpstr>Spirituality At the End of Life</vt:lpstr>
      <vt:lpstr>Providing Spiritual Support</vt:lpstr>
      <vt:lpstr>Module 6:</vt:lpstr>
      <vt:lpstr>Common Illnesses </vt:lpstr>
      <vt:lpstr>Symptoms at End of Life</vt:lpstr>
      <vt:lpstr>Volunteers Role In Pain Management</vt:lpstr>
      <vt:lpstr>The Importance of Infection Control</vt:lpstr>
      <vt:lpstr>What To Do In Case Of Accidental Exposure?</vt:lpstr>
      <vt:lpstr>Module 7:</vt:lpstr>
      <vt:lpstr>What Different About Volunteering in Someone's Home Or A Hospice?</vt:lpstr>
      <vt:lpstr>What to do:If Person Falls/Is Found On The Floor</vt:lpstr>
      <vt:lpstr>Module 8:</vt:lpstr>
      <vt:lpstr>What is Grief and Bereavement? </vt:lpstr>
      <vt:lpstr>Needs of People Who are Grieving?</vt:lpstr>
      <vt:lpstr>Myths About Grief</vt:lpstr>
      <vt:lpstr>How Can Volunteers be Help People with Grief?</vt:lpstr>
      <vt:lpstr>Helping: Children With Grief|Older People With Grief</vt:lpstr>
      <vt:lpstr>Module 9</vt:lpstr>
      <vt:lpstr>What Is Stress?</vt:lpstr>
      <vt:lpstr>The Stressors Of Being a Hospice Palliative Care Volunteer</vt:lpstr>
      <vt:lpstr>Strategies to Manage Stress</vt:lpstr>
      <vt:lpstr>Strategies to Manage Stress Cont’d</vt:lpstr>
      <vt:lpstr>The Volunteer Self Care Kit </vt:lpstr>
      <vt:lpstr>You Made 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jen n</dc:creator>
  <cp:lastModifiedBy>Brian Riggs</cp:lastModifiedBy>
  <cp:revision>1</cp:revision>
  <dcterms:created xsi:type="dcterms:W3CDTF">2012-03-09T16:29:26Z</dcterms:created>
  <dcterms:modified xsi:type="dcterms:W3CDTF">2024-07-16T16:51:58Z</dcterms:modified>
</cp:coreProperties>
</file>